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668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D3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ln/>
        </p:spPr>
        <p:txBody>
          <a:bodyPr/>
          <a:lstStyle/>
          <a:p>
            <a:endParaRPr lang="en-US"/>
          </a:p>
        </p:txBody>
      </p:sp>
      <p:sp>
        <p:nvSpPr>
          <p:cNvPr id="3" name="Shape 1"/>
          <p:cNvSpPr/>
          <p:nvPr/>
        </p:nvSpPr>
        <p:spPr>
          <a:xfrm>
            <a:off x="9966960" y="3246120"/>
            <a:ext cx="91440" cy="91440"/>
          </a:xfrm>
          <a:prstGeom prst="ellipse">
            <a:avLst/>
          </a:prstGeom>
          <a:solidFill>
            <a:srgbClr val="5B6172"/>
          </a:solidFill>
          <a:ln/>
        </p:spPr>
        <p:txBody>
          <a:bodyPr/>
          <a:lstStyle/>
          <a:p>
            <a:endParaRPr lang="en-US"/>
          </a:p>
        </p:txBody>
      </p:sp>
      <p:sp>
        <p:nvSpPr>
          <p:cNvPr id="4" name="Shape 2"/>
          <p:cNvSpPr/>
          <p:nvPr/>
        </p:nvSpPr>
        <p:spPr>
          <a:xfrm>
            <a:off x="10195560" y="2971800"/>
            <a:ext cx="118872" cy="118872"/>
          </a:xfrm>
          <a:prstGeom prst="ellipse">
            <a:avLst/>
          </a:prstGeom>
          <a:solidFill>
            <a:srgbClr val="6B7280"/>
          </a:solidFill>
          <a:ln/>
        </p:spPr>
        <p:txBody>
          <a:bodyPr/>
          <a:lstStyle/>
          <a:p>
            <a:endParaRPr lang="en-US"/>
          </a:p>
        </p:txBody>
      </p:sp>
      <p:sp>
        <p:nvSpPr>
          <p:cNvPr id="5" name="Shape 3"/>
          <p:cNvSpPr/>
          <p:nvPr/>
        </p:nvSpPr>
        <p:spPr>
          <a:xfrm>
            <a:off x="10442448" y="2697480"/>
            <a:ext cx="146304" cy="146304"/>
          </a:xfrm>
          <a:prstGeom prst="ellipse">
            <a:avLst/>
          </a:prstGeom>
          <a:solidFill>
            <a:srgbClr val="FDA92D"/>
          </a:solidFill>
          <a:ln/>
        </p:spPr>
        <p:txBody>
          <a:bodyPr/>
          <a:lstStyle/>
          <a:p>
            <a:endParaRPr lang="en-US"/>
          </a:p>
        </p:txBody>
      </p:sp>
      <p:sp>
        <p:nvSpPr>
          <p:cNvPr id="6" name="Shape 4"/>
          <p:cNvSpPr/>
          <p:nvPr/>
        </p:nvSpPr>
        <p:spPr>
          <a:xfrm>
            <a:off x="10716768" y="2450592"/>
            <a:ext cx="182880" cy="182880"/>
          </a:xfrm>
          <a:prstGeom prst="ellipse">
            <a:avLst/>
          </a:prstGeom>
          <a:solidFill>
            <a:srgbClr val="FDA92D"/>
          </a:solidFill>
          <a:ln/>
        </p:spPr>
        <p:txBody>
          <a:bodyPr/>
          <a:lstStyle/>
          <a:p>
            <a:endParaRPr lang="en-US"/>
          </a:p>
        </p:txBody>
      </p:sp>
      <p:sp>
        <p:nvSpPr>
          <p:cNvPr id="7" name="Shape 5"/>
          <p:cNvSpPr/>
          <p:nvPr/>
        </p:nvSpPr>
        <p:spPr>
          <a:xfrm>
            <a:off x="11018520" y="2231136"/>
            <a:ext cx="237744" cy="237744"/>
          </a:xfrm>
          <a:prstGeom prst="ellipse">
            <a:avLst/>
          </a:prstGeom>
          <a:solidFill>
            <a:srgbClr val="F4801A"/>
          </a:solidFill>
          <a:ln/>
        </p:spPr>
        <p:txBody>
          <a:bodyPr/>
          <a:lstStyle/>
          <a:p>
            <a:endParaRPr lang="en-US"/>
          </a:p>
        </p:txBody>
      </p:sp>
      <p:sp>
        <p:nvSpPr>
          <p:cNvPr id="8" name="Shape 6"/>
          <p:cNvSpPr/>
          <p:nvPr/>
        </p:nvSpPr>
        <p:spPr>
          <a:xfrm>
            <a:off x="11384280" y="2029968"/>
            <a:ext cx="310896" cy="310896"/>
          </a:xfrm>
          <a:prstGeom prst="ellipse">
            <a:avLst/>
          </a:prstGeom>
          <a:solidFill>
            <a:srgbClr val="F4801A"/>
          </a:solidFill>
          <a:ln/>
        </p:spPr>
        <p:txBody>
          <a:bodyPr/>
          <a:lstStyle/>
          <a:p>
            <a:endParaRPr lang="en-US"/>
          </a:p>
        </p:txBody>
      </p:sp>
      <p:pic>
        <p:nvPicPr>
          <p:cNvPr id="9" name="Image 0" descr="/Users/vijayreddy/github/AgentStudio/docs/ForPresentation/Actoryx_V2_reversed.png"/>
          <p:cNvPicPr>
            <a:picLocks noChangeAspect="1"/>
          </p:cNvPicPr>
          <p:nvPr/>
        </p:nvPicPr>
        <p:blipFill>
          <a:blip r:embed="rId3"/>
          <a:stretch>
            <a:fillRect/>
          </a:stretch>
        </p:blipFill>
        <p:spPr>
          <a:xfrm>
            <a:off x="822960" y="685800"/>
            <a:ext cx="2743200" cy="1801368"/>
          </a:xfrm>
          <a:prstGeom prst="rect">
            <a:avLst/>
          </a:prstGeom>
        </p:spPr>
      </p:pic>
      <p:sp>
        <p:nvSpPr>
          <p:cNvPr id="10" name="Text 7"/>
          <p:cNvSpPr/>
          <p:nvPr/>
        </p:nvSpPr>
        <p:spPr>
          <a:xfrm>
            <a:off x="822960" y="2788920"/>
            <a:ext cx="10515600" cy="1188720"/>
          </a:xfrm>
          <a:prstGeom prst="rect">
            <a:avLst/>
          </a:prstGeom>
          <a:noFill/>
          <a:ln/>
        </p:spPr>
        <p:txBody>
          <a:bodyPr wrap="square" rtlCol="0" anchor="ctr"/>
          <a:lstStyle/>
          <a:p>
            <a:pPr marL="0" indent="0">
              <a:buNone/>
            </a:pPr>
            <a:r>
              <a:rPr lang="en-US" sz="5400" b="1" kern="0" spc="100" dirty="0">
                <a:solidFill>
                  <a:srgbClr val="FFFFFF"/>
                </a:solidFill>
                <a:latin typeface="Calibri" pitchFamily="34" charset="0"/>
                <a:ea typeface="Calibri" pitchFamily="34" charset="-122"/>
                <a:cs typeface="Calibri" pitchFamily="34" charset="-120"/>
              </a:rPr>
              <a:t>AGENT STUDIO</a:t>
            </a:r>
            <a:endParaRPr lang="en-US" sz="5400" dirty="0"/>
          </a:p>
        </p:txBody>
      </p:sp>
      <p:sp>
        <p:nvSpPr>
          <p:cNvPr id="11" name="Shape 8"/>
          <p:cNvSpPr/>
          <p:nvPr/>
        </p:nvSpPr>
        <p:spPr>
          <a:xfrm>
            <a:off x="868680" y="3913632"/>
            <a:ext cx="1188720" cy="45720"/>
          </a:xfrm>
          <a:prstGeom prst="rect">
            <a:avLst/>
          </a:prstGeom>
          <a:solidFill>
            <a:srgbClr val="F4801A"/>
          </a:solidFill>
          <a:ln/>
        </p:spPr>
        <p:txBody>
          <a:bodyPr/>
          <a:lstStyle/>
          <a:p>
            <a:endParaRPr lang="en-US"/>
          </a:p>
        </p:txBody>
      </p:sp>
      <p:sp>
        <p:nvSpPr>
          <p:cNvPr id="12" name="Text 9"/>
          <p:cNvSpPr/>
          <p:nvPr/>
        </p:nvSpPr>
        <p:spPr>
          <a:xfrm>
            <a:off x="822960" y="4069080"/>
            <a:ext cx="9601200" cy="548640"/>
          </a:xfrm>
          <a:prstGeom prst="rect">
            <a:avLst/>
          </a:prstGeom>
          <a:noFill/>
          <a:ln/>
        </p:spPr>
        <p:txBody>
          <a:bodyPr wrap="square" rtlCol="0" anchor="ctr"/>
          <a:lstStyle/>
          <a:p>
            <a:pPr marL="0" indent="0">
              <a:buNone/>
            </a:pPr>
            <a:r>
              <a:rPr lang="en-US" sz="2000" i="1" dirty="0">
                <a:solidFill>
                  <a:srgbClr val="D7DBE5"/>
                </a:solidFill>
                <a:latin typeface="Calibri" pitchFamily="34" charset="0"/>
                <a:ea typeface="Calibri" pitchFamily="34" charset="-122"/>
                <a:cs typeface="Calibri" pitchFamily="34" charset="-120"/>
              </a:rPr>
              <a:t>Turn Any Enterprise Data Into Intelligent AI Agents — In Minutes, Not Months</a:t>
            </a:r>
            <a:endParaRPr lang="en-US" sz="2000" dirty="0"/>
          </a:p>
        </p:txBody>
      </p:sp>
      <p:sp>
        <p:nvSpPr>
          <p:cNvPr id="13" name="Text 10"/>
          <p:cNvSpPr/>
          <p:nvPr/>
        </p:nvSpPr>
        <p:spPr>
          <a:xfrm>
            <a:off x="822960" y="5989320"/>
            <a:ext cx="7315200" cy="365760"/>
          </a:xfrm>
          <a:prstGeom prst="rect">
            <a:avLst/>
          </a:prstGeom>
          <a:noFill/>
          <a:ln/>
        </p:spPr>
        <p:txBody>
          <a:bodyPr wrap="square" rtlCol="0" anchor="ctr"/>
          <a:lstStyle/>
          <a:p>
            <a:pPr marL="0" indent="0">
              <a:buNone/>
            </a:pPr>
            <a:r>
              <a:rPr lang="en-US" sz="1200" b="1" kern="0" spc="300" dirty="0">
                <a:solidFill>
                  <a:srgbClr val="FDA92D"/>
                </a:solidFill>
                <a:latin typeface="Calibri" pitchFamily="34" charset="0"/>
                <a:ea typeface="Calibri" pitchFamily="34" charset="-122"/>
                <a:cs typeface="Calibri" pitchFamily="34" charset="-120"/>
              </a:rPr>
              <a:t>PRODUCT OVERVIEW  &amp;  ARCHITECTURE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B2D3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ln/>
        </p:spPr>
        <p:txBody>
          <a:bodyPr/>
          <a:lstStyle/>
          <a:p>
            <a:endParaRPr lang="en-US"/>
          </a:p>
        </p:txBody>
      </p:sp>
      <p:sp>
        <p:nvSpPr>
          <p:cNvPr id="9" name="Text 7"/>
          <p:cNvSpPr/>
          <p:nvPr/>
        </p:nvSpPr>
        <p:spPr>
          <a:xfrm>
            <a:off x="822960" y="2148840"/>
            <a:ext cx="9144000" cy="365760"/>
          </a:xfrm>
          <a:prstGeom prst="rect">
            <a:avLst/>
          </a:prstGeom>
          <a:noFill/>
          <a:ln/>
        </p:spPr>
        <p:txBody>
          <a:bodyPr wrap="square" rtlCol="0" anchor="ctr"/>
          <a:lstStyle/>
          <a:p>
            <a:pPr marL="0" indent="0">
              <a:buNone/>
            </a:pPr>
            <a:r>
              <a:rPr lang="en-US" sz="1300" b="1" kern="0" spc="300" dirty="0">
                <a:solidFill>
                  <a:srgbClr val="FDA92D"/>
                </a:solidFill>
                <a:latin typeface="Calibri" pitchFamily="34" charset="0"/>
                <a:ea typeface="Calibri" pitchFamily="34" charset="-122"/>
                <a:cs typeface="Calibri" pitchFamily="34" charset="-120"/>
              </a:rPr>
              <a:t>OUR ROOTS</a:t>
            </a:r>
            <a:endParaRPr lang="en-US" sz="1300" dirty="0"/>
          </a:p>
        </p:txBody>
      </p:sp>
      <p:sp>
        <p:nvSpPr>
          <p:cNvPr id="10" name="Text 8"/>
          <p:cNvSpPr/>
          <p:nvPr/>
        </p:nvSpPr>
        <p:spPr>
          <a:xfrm>
            <a:off x="822960" y="2514600"/>
            <a:ext cx="10515600" cy="86868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Born at IIT Hyderabad.</a:t>
            </a:r>
            <a:endParaRPr lang="en-US" sz="4000" dirty="0"/>
          </a:p>
        </p:txBody>
      </p:sp>
      <p:sp>
        <p:nvSpPr>
          <p:cNvPr id="11" name="Shape 9"/>
          <p:cNvSpPr/>
          <p:nvPr/>
        </p:nvSpPr>
        <p:spPr>
          <a:xfrm>
            <a:off x="868680" y="3364992"/>
            <a:ext cx="1188720" cy="45720"/>
          </a:xfrm>
          <a:prstGeom prst="rect">
            <a:avLst/>
          </a:prstGeom>
          <a:solidFill>
            <a:srgbClr val="F4801A"/>
          </a:solidFill>
          <a:ln/>
        </p:spPr>
        <p:txBody>
          <a:bodyPr/>
          <a:lstStyle/>
          <a:p>
            <a:endParaRPr lang="en-US"/>
          </a:p>
        </p:txBody>
      </p:sp>
      <p:sp>
        <p:nvSpPr>
          <p:cNvPr id="12" name="Text 10"/>
          <p:cNvSpPr/>
          <p:nvPr/>
        </p:nvSpPr>
        <p:spPr>
          <a:xfrm>
            <a:off x="822960" y="3657600"/>
            <a:ext cx="8778240" cy="2468880"/>
          </a:xfrm>
          <a:prstGeom prst="rect">
            <a:avLst/>
          </a:prstGeom>
          <a:noFill/>
          <a:ln/>
        </p:spPr>
        <p:txBody>
          <a:bodyPr wrap="square" rtlCol="0" anchor="ctr"/>
          <a:lstStyle/>
          <a:p>
            <a:pPr marL="0" indent="0">
              <a:lnSpc>
                <a:spcPct val="132000"/>
              </a:lnSpc>
              <a:buNone/>
            </a:pPr>
            <a:r>
              <a:rPr lang="en-US" sz="1550" dirty="0">
                <a:solidFill>
                  <a:srgbClr val="D7DBE5"/>
                </a:solidFill>
                <a:latin typeface="Calibri" pitchFamily="34" charset="0"/>
                <a:ea typeface="Calibri" pitchFamily="34" charset="-122"/>
                <a:cs typeface="Calibri" pitchFamily="34" charset="-120"/>
              </a:rPr>
              <a:t>Every category has a moment when deep research meets real-world urgency. For enterprise AI agents, that moment is happening at IIT Hyderabad. Actoryx was founded from within one of India's most rigorous engineering institutions, with IIT professors shaping the platform's architecture from day one — not as advisors on the sidelines, but as builders in the room. That pedigree shows up in the product: Agent Studio treats connector design, code generation, and multi-agent orchestration as engineering problems worth solving properly, not features to ship fast and fix later. This is what happens when a research institution builds for production.</a:t>
            </a:r>
            <a:endParaRPr lang="en-US" sz="1550" dirty="0"/>
          </a:p>
        </p:txBody>
      </p:sp>
      <p:sp>
        <p:nvSpPr>
          <p:cNvPr id="13" name="Text 11"/>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9AA3B2"/>
                </a:solidFill>
                <a:latin typeface="Calibri" pitchFamily="34" charset="0"/>
                <a:ea typeface="Calibri" pitchFamily="34" charset="-122"/>
                <a:cs typeface="Calibri" pitchFamily="34" charset="-120"/>
              </a:rPr>
              <a:t>ACTORYX AGENT STUDIO</a:t>
            </a:r>
            <a:endParaRPr lang="en-US" sz="900" dirty="0"/>
          </a:p>
        </p:txBody>
      </p:sp>
      <p:sp>
        <p:nvSpPr>
          <p:cNvPr id="14" name="Text 12"/>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9AA3B2"/>
                </a:solidFill>
                <a:latin typeface="Calibri" pitchFamily="34" charset="0"/>
                <a:ea typeface="Calibri" pitchFamily="34" charset="-122"/>
                <a:cs typeface="Calibri" pitchFamily="34" charset="-120"/>
              </a:rPr>
              <a:t>02</a:t>
            </a:r>
            <a:endParaRPr lang="en-US" sz="900" dirty="0"/>
          </a:p>
        </p:txBody>
      </p:sp>
      <p:sp>
        <p:nvSpPr>
          <p:cNvPr id="15" name="Shape 1">
            <a:extLst>
              <a:ext uri="{FF2B5EF4-FFF2-40B4-BE49-F238E27FC236}">
                <a16:creationId xmlns:a16="http://schemas.microsoft.com/office/drawing/2014/main" id="{B2FB8308-C856-F619-AA3A-0169A214AA4F}"/>
              </a:ext>
            </a:extLst>
          </p:cNvPr>
          <p:cNvSpPr/>
          <p:nvPr/>
        </p:nvSpPr>
        <p:spPr>
          <a:xfrm>
            <a:off x="9966960" y="1648443"/>
            <a:ext cx="91440" cy="91440"/>
          </a:xfrm>
          <a:prstGeom prst="ellipse">
            <a:avLst/>
          </a:prstGeom>
          <a:solidFill>
            <a:srgbClr val="5B6172"/>
          </a:solidFill>
          <a:ln/>
        </p:spPr>
        <p:txBody>
          <a:bodyPr/>
          <a:lstStyle/>
          <a:p>
            <a:endParaRPr lang="en-US"/>
          </a:p>
        </p:txBody>
      </p:sp>
      <p:sp>
        <p:nvSpPr>
          <p:cNvPr id="16" name="Shape 2">
            <a:extLst>
              <a:ext uri="{FF2B5EF4-FFF2-40B4-BE49-F238E27FC236}">
                <a16:creationId xmlns:a16="http://schemas.microsoft.com/office/drawing/2014/main" id="{13721837-49AB-9A26-6C18-7A7595960B9B}"/>
              </a:ext>
            </a:extLst>
          </p:cNvPr>
          <p:cNvSpPr/>
          <p:nvPr/>
        </p:nvSpPr>
        <p:spPr>
          <a:xfrm>
            <a:off x="10195560" y="1374123"/>
            <a:ext cx="118872" cy="118872"/>
          </a:xfrm>
          <a:prstGeom prst="ellipse">
            <a:avLst/>
          </a:prstGeom>
          <a:solidFill>
            <a:srgbClr val="6B7280"/>
          </a:solidFill>
          <a:ln/>
        </p:spPr>
        <p:txBody>
          <a:bodyPr/>
          <a:lstStyle/>
          <a:p>
            <a:endParaRPr lang="en-US"/>
          </a:p>
        </p:txBody>
      </p:sp>
      <p:sp>
        <p:nvSpPr>
          <p:cNvPr id="17" name="Shape 3">
            <a:extLst>
              <a:ext uri="{FF2B5EF4-FFF2-40B4-BE49-F238E27FC236}">
                <a16:creationId xmlns:a16="http://schemas.microsoft.com/office/drawing/2014/main" id="{FC17C79F-A8FD-43A6-BAC8-516228A9B854}"/>
              </a:ext>
            </a:extLst>
          </p:cNvPr>
          <p:cNvSpPr/>
          <p:nvPr/>
        </p:nvSpPr>
        <p:spPr>
          <a:xfrm>
            <a:off x="10442448" y="1099803"/>
            <a:ext cx="146304" cy="146304"/>
          </a:xfrm>
          <a:prstGeom prst="ellipse">
            <a:avLst/>
          </a:prstGeom>
          <a:solidFill>
            <a:srgbClr val="FDA92D"/>
          </a:solidFill>
          <a:ln/>
        </p:spPr>
        <p:txBody>
          <a:bodyPr/>
          <a:lstStyle/>
          <a:p>
            <a:endParaRPr lang="en-US"/>
          </a:p>
        </p:txBody>
      </p:sp>
      <p:sp>
        <p:nvSpPr>
          <p:cNvPr id="18" name="Shape 4">
            <a:extLst>
              <a:ext uri="{FF2B5EF4-FFF2-40B4-BE49-F238E27FC236}">
                <a16:creationId xmlns:a16="http://schemas.microsoft.com/office/drawing/2014/main" id="{70ED03F5-C9CE-2B88-9701-DF0C4224223B}"/>
              </a:ext>
            </a:extLst>
          </p:cNvPr>
          <p:cNvSpPr/>
          <p:nvPr/>
        </p:nvSpPr>
        <p:spPr>
          <a:xfrm>
            <a:off x="10716768" y="852915"/>
            <a:ext cx="182880" cy="182880"/>
          </a:xfrm>
          <a:prstGeom prst="ellipse">
            <a:avLst/>
          </a:prstGeom>
          <a:solidFill>
            <a:srgbClr val="FDA92D"/>
          </a:solidFill>
          <a:ln/>
        </p:spPr>
        <p:txBody>
          <a:bodyPr/>
          <a:lstStyle/>
          <a:p>
            <a:endParaRPr lang="en-US"/>
          </a:p>
        </p:txBody>
      </p:sp>
      <p:sp>
        <p:nvSpPr>
          <p:cNvPr id="19" name="Shape 5">
            <a:extLst>
              <a:ext uri="{FF2B5EF4-FFF2-40B4-BE49-F238E27FC236}">
                <a16:creationId xmlns:a16="http://schemas.microsoft.com/office/drawing/2014/main" id="{568E0148-1FEA-9185-FAAB-E2991D59CA09}"/>
              </a:ext>
            </a:extLst>
          </p:cNvPr>
          <p:cNvSpPr/>
          <p:nvPr/>
        </p:nvSpPr>
        <p:spPr>
          <a:xfrm>
            <a:off x="11018520" y="633459"/>
            <a:ext cx="237744" cy="237744"/>
          </a:xfrm>
          <a:prstGeom prst="ellipse">
            <a:avLst/>
          </a:prstGeom>
          <a:solidFill>
            <a:srgbClr val="F4801A"/>
          </a:solidFill>
          <a:ln/>
        </p:spPr>
        <p:txBody>
          <a:bodyPr/>
          <a:lstStyle/>
          <a:p>
            <a:endParaRPr lang="en-US"/>
          </a:p>
        </p:txBody>
      </p:sp>
      <p:sp>
        <p:nvSpPr>
          <p:cNvPr id="20" name="Shape 6">
            <a:extLst>
              <a:ext uri="{FF2B5EF4-FFF2-40B4-BE49-F238E27FC236}">
                <a16:creationId xmlns:a16="http://schemas.microsoft.com/office/drawing/2014/main" id="{9D90C460-0A74-CD99-0C6B-B2641B5759DA}"/>
              </a:ext>
            </a:extLst>
          </p:cNvPr>
          <p:cNvSpPr/>
          <p:nvPr/>
        </p:nvSpPr>
        <p:spPr>
          <a:xfrm>
            <a:off x="11384280" y="432291"/>
            <a:ext cx="310896" cy="310896"/>
          </a:xfrm>
          <a:prstGeom prst="ellipse">
            <a:avLst/>
          </a:prstGeom>
          <a:solidFill>
            <a:srgbClr val="F4801A"/>
          </a:solidFill>
          <a:ln/>
        </p:spPr>
        <p:txBody>
          <a:bodyPr/>
          <a:lstStyle/>
          <a:p>
            <a:endParaRPr lang="en-US"/>
          </a:p>
        </p:txBody>
      </p:sp>
      <p:pic>
        <p:nvPicPr>
          <p:cNvPr id="21" name="Image 0" descr="/Users/vijayreddy/github/AgentStudio/docs/ForPresentation/Actoryx_V2_reversed.png">
            <a:extLst>
              <a:ext uri="{FF2B5EF4-FFF2-40B4-BE49-F238E27FC236}">
                <a16:creationId xmlns:a16="http://schemas.microsoft.com/office/drawing/2014/main" id="{76DF7E0F-0758-E35C-7C5A-540A6215A06B}"/>
              </a:ext>
            </a:extLst>
          </p:cNvPr>
          <p:cNvPicPr>
            <a:picLocks noChangeAspect="1"/>
          </p:cNvPicPr>
          <p:nvPr/>
        </p:nvPicPr>
        <p:blipFill>
          <a:blip r:embed="rId3"/>
          <a:stretch>
            <a:fillRect/>
          </a:stretch>
        </p:blipFill>
        <p:spPr>
          <a:xfrm>
            <a:off x="231648" y="135111"/>
            <a:ext cx="2743200" cy="18013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7315200" cy="548640"/>
          </a:xfrm>
          <a:prstGeom prst="rect">
            <a:avLst/>
          </a:prstGeom>
          <a:noFill/>
          <a:ln/>
        </p:spPr>
        <p:txBody>
          <a:bodyPr wrap="square" rtlCol="0" anchor="ctr"/>
          <a:lstStyle/>
          <a:p>
            <a:pPr marL="0" indent="0">
              <a:buNone/>
            </a:pPr>
            <a:r>
              <a:rPr lang="en-US" sz="2600" b="1" kern="0" spc="100" dirty="0">
                <a:solidFill>
                  <a:srgbClr val="FFFFFF"/>
                </a:solidFill>
                <a:latin typeface="Calibri" pitchFamily="34" charset="0"/>
                <a:ea typeface="Calibri" pitchFamily="34" charset="-122"/>
                <a:cs typeface="Calibri" pitchFamily="34" charset="-120"/>
              </a:rPr>
              <a:t>WHAT WE'LL COVER</a:t>
            </a:r>
            <a:endParaRPr lang="en-US" sz="26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50876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THE PLATFORM</a:t>
            </a:r>
            <a:endParaRPr lang="en-US" sz="1200" dirty="0"/>
          </a:p>
        </p:txBody>
      </p:sp>
      <p:sp>
        <p:nvSpPr>
          <p:cNvPr id="6" name="Shape 4"/>
          <p:cNvSpPr/>
          <p:nvPr/>
        </p:nvSpPr>
        <p:spPr>
          <a:xfrm>
            <a:off x="822960" y="1837944"/>
            <a:ext cx="457200" cy="27432"/>
          </a:xfrm>
          <a:prstGeom prst="rect">
            <a:avLst/>
          </a:prstGeom>
          <a:solidFill>
            <a:srgbClr val="F4801A"/>
          </a:solidFill>
          <a:ln/>
        </p:spPr>
        <p:txBody>
          <a:bodyPr/>
          <a:lstStyle/>
          <a:p>
            <a:endParaRPr lang="en-US"/>
          </a:p>
        </p:txBody>
      </p:sp>
      <p:sp>
        <p:nvSpPr>
          <p:cNvPr id="7" name="Text 5"/>
          <p:cNvSpPr/>
          <p:nvPr/>
        </p:nvSpPr>
        <p:spPr>
          <a:xfrm>
            <a:off x="822960" y="20116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01  </a:t>
            </a:r>
            <a:r>
              <a:rPr lang="en-US" sz="1350" dirty="0">
                <a:solidFill>
                  <a:srgbClr val="2B2F3A"/>
                </a:solidFill>
                <a:latin typeface="Calibri" pitchFamily="34" charset="0"/>
                <a:ea typeface="Calibri" pitchFamily="34" charset="-122"/>
                <a:cs typeface="Calibri" pitchFamily="34" charset="-120"/>
              </a:rPr>
              <a:t>Hero Architecture</a:t>
            </a:r>
            <a:endParaRPr lang="en-US" sz="1350" dirty="0"/>
          </a:p>
        </p:txBody>
      </p:sp>
      <p:sp>
        <p:nvSpPr>
          <p:cNvPr id="8" name="Text 6"/>
          <p:cNvSpPr/>
          <p:nvPr/>
        </p:nvSpPr>
        <p:spPr>
          <a:xfrm>
            <a:off x="822960" y="24688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02  </a:t>
            </a:r>
            <a:r>
              <a:rPr lang="en-US" sz="1350" dirty="0">
                <a:solidFill>
                  <a:srgbClr val="2B2F3A"/>
                </a:solidFill>
                <a:latin typeface="Calibri" pitchFamily="34" charset="0"/>
                <a:ea typeface="Calibri" pitchFamily="34" charset="-122"/>
                <a:cs typeface="Calibri" pitchFamily="34" charset="-120"/>
              </a:rPr>
              <a:t>Platform Layers</a:t>
            </a:r>
            <a:endParaRPr lang="en-US" sz="1350" dirty="0"/>
          </a:p>
        </p:txBody>
      </p:sp>
      <p:sp>
        <p:nvSpPr>
          <p:cNvPr id="9" name="Text 7"/>
          <p:cNvSpPr/>
          <p:nvPr/>
        </p:nvSpPr>
        <p:spPr>
          <a:xfrm>
            <a:off x="822960" y="29260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03  </a:t>
            </a:r>
            <a:r>
              <a:rPr lang="en-US" sz="1350" dirty="0">
                <a:solidFill>
                  <a:srgbClr val="2B2F3A"/>
                </a:solidFill>
                <a:latin typeface="Calibri" pitchFamily="34" charset="0"/>
                <a:ea typeface="Calibri" pitchFamily="34" charset="-122"/>
                <a:cs typeface="Calibri" pitchFamily="34" charset="-120"/>
              </a:rPr>
              <a:t>Supported Connectors</a:t>
            </a:r>
            <a:endParaRPr lang="en-US" sz="1350" dirty="0"/>
          </a:p>
        </p:txBody>
      </p:sp>
      <p:sp>
        <p:nvSpPr>
          <p:cNvPr id="10" name="Text 8"/>
          <p:cNvSpPr/>
          <p:nvPr/>
        </p:nvSpPr>
        <p:spPr>
          <a:xfrm>
            <a:off x="4663440" y="150876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HOW IT WORKS</a:t>
            </a:r>
            <a:endParaRPr lang="en-US" sz="1200" dirty="0"/>
          </a:p>
        </p:txBody>
      </p:sp>
      <p:sp>
        <p:nvSpPr>
          <p:cNvPr id="11" name="Shape 9"/>
          <p:cNvSpPr/>
          <p:nvPr/>
        </p:nvSpPr>
        <p:spPr>
          <a:xfrm>
            <a:off x="4663440" y="1837944"/>
            <a:ext cx="457200" cy="27432"/>
          </a:xfrm>
          <a:prstGeom prst="rect">
            <a:avLst/>
          </a:prstGeom>
          <a:solidFill>
            <a:srgbClr val="F4801A"/>
          </a:solidFill>
          <a:ln/>
        </p:spPr>
        <p:txBody>
          <a:bodyPr/>
          <a:lstStyle/>
          <a:p>
            <a:endParaRPr lang="en-US"/>
          </a:p>
        </p:txBody>
      </p:sp>
      <p:sp>
        <p:nvSpPr>
          <p:cNvPr id="12" name="Text 10"/>
          <p:cNvSpPr/>
          <p:nvPr/>
        </p:nvSpPr>
        <p:spPr>
          <a:xfrm>
            <a:off x="4663440" y="20116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04  </a:t>
            </a:r>
            <a:r>
              <a:rPr lang="en-US" sz="1350" dirty="0">
                <a:solidFill>
                  <a:srgbClr val="2B2F3A"/>
                </a:solidFill>
                <a:latin typeface="Calibri" pitchFamily="34" charset="0"/>
                <a:ea typeface="Calibri" pitchFamily="34" charset="-122"/>
                <a:cs typeface="Calibri" pitchFamily="34" charset="-120"/>
              </a:rPr>
              <a:t>Agent Lifecycle — Connect to Interact</a:t>
            </a:r>
            <a:endParaRPr lang="en-US" sz="1350" dirty="0"/>
          </a:p>
        </p:txBody>
      </p:sp>
      <p:sp>
        <p:nvSpPr>
          <p:cNvPr id="13" name="Text 11"/>
          <p:cNvSpPr/>
          <p:nvPr/>
        </p:nvSpPr>
        <p:spPr>
          <a:xfrm>
            <a:off x="4663440" y="24688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05  </a:t>
            </a:r>
            <a:r>
              <a:rPr lang="en-US" sz="1350" dirty="0">
                <a:solidFill>
                  <a:srgbClr val="2B2F3A"/>
                </a:solidFill>
                <a:latin typeface="Calibri" pitchFamily="34" charset="0"/>
                <a:ea typeface="Calibri" pitchFamily="34" charset="-122"/>
                <a:cs typeface="Calibri" pitchFamily="34" charset="-120"/>
              </a:rPr>
              <a:t>Generated Outputs</a:t>
            </a:r>
            <a:endParaRPr lang="en-US" sz="1350" dirty="0"/>
          </a:p>
        </p:txBody>
      </p:sp>
      <p:sp>
        <p:nvSpPr>
          <p:cNvPr id="14" name="Text 12"/>
          <p:cNvSpPr/>
          <p:nvPr/>
        </p:nvSpPr>
        <p:spPr>
          <a:xfrm>
            <a:off x="8503920" y="150876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ENTERPRISE &amp; SCALE</a:t>
            </a:r>
            <a:endParaRPr lang="en-US" sz="1200" dirty="0"/>
          </a:p>
        </p:txBody>
      </p:sp>
      <p:sp>
        <p:nvSpPr>
          <p:cNvPr id="15" name="Shape 13"/>
          <p:cNvSpPr/>
          <p:nvPr/>
        </p:nvSpPr>
        <p:spPr>
          <a:xfrm>
            <a:off x="8503920" y="1837944"/>
            <a:ext cx="457200" cy="27432"/>
          </a:xfrm>
          <a:prstGeom prst="rect">
            <a:avLst/>
          </a:prstGeom>
          <a:solidFill>
            <a:srgbClr val="F4801A"/>
          </a:solidFill>
          <a:ln/>
        </p:spPr>
        <p:txBody>
          <a:bodyPr/>
          <a:lstStyle/>
          <a:p>
            <a:endParaRPr lang="en-US"/>
          </a:p>
        </p:txBody>
      </p:sp>
      <p:sp>
        <p:nvSpPr>
          <p:cNvPr id="16" name="Text 14"/>
          <p:cNvSpPr/>
          <p:nvPr/>
        </p:nvSpPr>
        <p:spPr>
          <a:xfrm>
            <a:off x="8503920" y="20116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06  </a:t>
            </a:r>
            <a:r>
              <a:rPr lang="en-US" sz="1350" dirty="0">
                <a:solidFill>
                  <a:srgbClr val="2B2F3A"/>
                </a:solidFill>
                <a:latin typeface="Calibri" pitchFamily="34" charset="0"/>
                <a:ea typeface="Calibri" pitchFamily="34" charset="-122"/>
                <a:cs typeface="Calibri" pitchFamily="34" charset="-120"/>
              </a:rPr>
              <a:t>Enterprise Features</a:t>
            </a:r>
            <a:endParaRPr lang="en-US" sz="1350" dirty="0"/>
          </a:p>
        </p:txBody>
      </p:sp>
      <p:sp>
        <p:nvSpPr>
          <p:cNvPr id="17" name="Text 15"/>
          <p:cNvSpPr/>
          <p:nvPr/>
        </p:nvSpPr>
        <p:spPr>
          <a:xfrm>
            <a:off x="8503920" y="24688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07  </a:t>
            </a:r>
            <a:r>
              <a:rPr lang="en-US" sz="1350" dirty="0">
                <a:solidFill>
                  <a:srgbClr val="2B2F3A"/>
                </a:solidFill>
                <a:latin typeface="Calibri" pitchFamily="34" charset="0"/>
                <a:ea typeface="Calibri" pitchFamily="34" charset="-122"/>
                <a:cs typeface="Calibri" pitchFamily="34" charset="-120"/>
              </a:rPr>
              <a:t>Multi-Agent Orchestration</a:t>
            </a:r>
            <a:endParaRPr lang="en-US" sz="1350" dirty="0"/>
          </a:p>
        </p:txBody>
      </p:sp>
      <p:sp>
        <p:nvSpPr>
          <p:cNvPr id="18" name="Text 16"/>
          <p:cNvSpPr/>
          <p:nvPr/>
        </p:nvSpPr>
        <p:spPr>
          <a:xfrm>
            <a:off x="8503920" y="292608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08  </a:t>
            </a:r>
            <a:r>
              <a:rPr lang="en-US" sz="1350" dirty="0">
                <a:solidFill>
                  <a:srgbClr val="2B2F3A"/>
                </a:solidFill>
                <a:latin typeface="Calibri" pitchFamily="34" charset="0"/>
                <a:ea typeface="Calibri" pitchFamily="34" charset="-122"/>
                <a:cs typeface="Calibri" pitchFamily="34" charset="-120"/>
              </a:rPr>
              <a:t>Deployment Architecture</a:t>
            </a:r>
            <a:endParaRPr lang="en-US" sz="1350" dirty="0"/>
          </a:p>
        </p:txBody>
      </p:sp>
      <p:sp>
        <p:nvSpPr>
          <p:cNvPr id="19" name="Text 17"/>
          <p:cNvSpPr/>
          <p:nvPr/>
        </p:nvSpPr>
        <p:spPr>
          <a:xfrm>
            <a:off x="822960" y="411480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UNDER THE HOOD</a:t>
            </a:r>
            <a:endParaRPr lang="en-US" sz="1200" dirty="0"/>
          </a:p>
        </p:txBody>
      </p:sp>
      <p:sp>
        <p:nvSpPr>
          <p:cNvPr id="20" name="Shape 18"/>
          <p:cNvSpPr/>
          <p:nvPr/>
        </p:nvSpPr>
        <p:spPr>
          <a:xfrm>
            <a:off x="822960" y="4443984"/>
            <a:ext cx="457200" cy="27432"/>
          </a:xfrm>
          <a:prstGeom prst="rect">
            <a:avLst/>
          </a:prstGeom>
          <a:solidFill>
            <a:srgbClr val="F4801A"/>
          </a:solidFill>
          <a:ln/>
        </p:spPr>
        <p:txBody>
          <a:bodyPr/>
          <a:lstStyle/>
          <a:p>
            <a:endParaRPr lang="en-US"/>
          </a:p>
        </p:txBody>
      </p:sp>
      <p:sp>
        <p:nvSpPr>
          <p:cNvPr id="21" name="Text 19"/>
          <p:cNvSpPr/>
          <p:nvPr/>
        </p:nvSpPr>
        <p:spPr>
          <a:xfrm>
            <a:off x="822960" y="461772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09  </a:t>
            </a:r>
            <a:r>
              <a:rPr lang="en-US" sz="1350" dirty="0">
                <a:solidFill>
                  <a:srgbClr val="2B2F3A"/>
                </a:solidFill>
                <a:latin typeface="Calibri" pitchFamily="34" charset="0"/>
                <a:ea typeface="Calibri" pitchFamily="34" charset="-122"/>
                <a:cs typeface="Calibri" pitchFamily="34" charset="-120"/>
              </a:rPr>
              <a:t>Code Generation — Python &amp; Java</a:t>
            </a:r>
            <a:endParaRPr lang="en-US" sz="1350" dirty="0"/>
          </a:p>
        </p:txBody>
      </p:sp>
      <p:sp>
        <p:nvSpPr>
          <p:cNvPr id="22" name="Text 20"/>
          <p:cNvSpPr/>
          <p:nvPr/>
        </p:nvSpPr>
        <p:spPr>
          <a:xfrm>
            <a:off x="4663440" y="411480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WHY ACTORYX</a:t>
            </a:r>
            <a:endParaRPr lang="en-US" sz="1200" dirty="0"/>
          </a:p>
        </p:txBody>
      </p:sp>
      <p:sp>
        <p:nvSpPr>
          <p:cNvPr id="23" name="Shape 21"/>
          <p:cNvSpPr/>
          <p:nvPr/>
        </p:nvSpPr>
        <p:spPr>
          <a:xfrm>
            <a:off x="4663440" y="4443984"/>
            <a:ext cx="457200" cy="27432"/>
          </a:xfrm>
          <a:prstGeom prst="rect">
            <a:avLst/>
          </a:prstGeom>
          <a:solidFill>
            <a:srgbClr val="F4801A"/>
          </a:solidFill>
          <a:ln/>
        </p:spPr>
        <p:txBody>
          <a:bodyPr/>
          <a:lstStyle/>
          <a:p>
            <a:endParaRPr lang="en-US"/>
          </a:p>
        </p:txBody>
      </p:sp>
      <p:sp>
        <p:nvSpPr>
          <p:cNvPr id="24" name="Text 22"/>
          <p:cNvSpPr/>
          <p:nvPr/>
        </p:nvSpPr>
        <p:spPr>
          <a:xfrm>
            <a:off x="4663440" y="461772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10  </a:t>
            </a:r>
            <a:r>
              <a:rPr lang="en-US" sz="1350" dirty="0">
                <a:solidFill>
                  <a:srgbClr val="2B2F3A"/>
                </a:solidFill>
                <a:latin typeface="Calibri" pitchFamily="34" charset="0"/>
                <a:ea typeface="Calibri" pitchFamily="34" charset="-122"/>
                <a:cs typeface="Calibri" pitchFamily="34" charset="-120"/>
              </a:rPr>
              <a:t>How We Compare</a:t>
            </a:r>
            <a:endParaRPr lang="en-US" sz="1350" dirty="0"/>
          </a:p>
        </p:txBody>
      </p:sp>
      <p:sp>
        <p:nvSpPr>
          <p:cNvPr id="25" name="Text 23"/>
          <p:cNvSpPr/>
          <p:nvPr/>
        </p:nvSpPr>
        <p:spPr>
          <a:xfrm>
            <a:off x="4663440" y="507492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11  </a:t>
            </a:r>
            <a:r>
              <a:rPr lang="en-US" sz="1350" dirty="0">
                <a:solidFill>
                  <a:srgbClr val="2B2F3A"/>
                </a:solidFill>
                <a:latin typeface="Calibri" pitchFamily="34" charset="0"/>
                <a:ea typeface="Calibri" pitchFamily="34" charset="-122"/>
                <a:cs typeface="Calibri" pitchFamily="34" charset="-120"/>
              </a:rPr>
              <a:t>Complete Architecture at a Glance</a:t>
            </a:r>
            <a:endParaRPr lang="en-US" sz="1350" dirty="0"/>
          </a:p>
        </p:txBody>
      </p:sp>
      <p:sp>
        <p:nvSpPr>
          <p:cNvPr id="26" name="Text 24"/>
          <p:cNvSpPr/>
          <p:nvPr/>
        </p:nvSpPr>
        <p:spPr>
          <a:xfrm>
            <a:off x="8503920" y="4114800"/>
            <a:ext cx="3520440" cy="320040"/>
          </a:xfrm>
          <a:prstGeom prst="rect">
            <a:avLst/>
          </a:prstGeom>
          <a:noFill/>
          <a:ln/>
        </p:spPr>
        <p:txBody>
          <a:bodyPr wrap="square" rtlCol="0" anchor="ctr"/>
          <a:lstStyle/>
          <a:p>
            <a:pPr marL="0" indent="0">
              <a:buNone/>
            </a:pPr>
            <a:r>
              <a:rPr lang="en-US" sz="1200" b="1" kern="0" spc="200" dirty="0">
                <a:solidFill>
                  <a:srgbClr val="F4801A"/>
                </a:solidFill>
                <a:latin typeface="Calibri" pitchFamily="34" charset="0"/>
                <a:ea typeface="Calibri" pitchFamily="34" charset="-122"/>
                <a:cs typeface="Calibri" pitchFamily="34" charset="-120"/>
              </a:rPr>
              <a:t>SEE IT IN ACTION</a:t>
            </a:r>
            <a:endParaRPr lang="en-US" sz="1200" dirty="0"/>
          </a:p>
        </p:txBody>
      </p:sp>
      <p:sp>
        <p:nvSpPr>
          <p:cNvPr id="27" name="Shape 25"/>
          <p:cNvSpPr/>
          <p:nvPr/>
        </p:nvSpPr>
        <p:spPr>
          <a:xfrm>
            <a:off x="8503920" y="4443984"/>
            <a:ext cx="457200" cy="27432"/>
          </a:xfrm>
          <a:prstGeom prst="rect">
            <a:avLst/>
          </a:prstGeom>
          <a:solidFill>
            <a:srgbClr val="F4801A"/>
          </a:solidFill>
          <a:ln/>
        </p:spPr>
        <p:txBody>
          <a:bodyPr/>
          <a:lstStyle/>
          <a:p>
            <a:endParaRPr lang="en-US"/>
          </a:p>
        </p:txBody>
      </p:sp>
      <p:sp>
        <p:nvSpPr>
          <p:cNvPr id="28" name="Text 26"/>
          <p:cNvSpPr/>
          <p:nvPr/>
        </p:nvSpPr>
        <p:spPr>
          <a:xfrm>
            <a:off x="8503920" y="4617720"/>
            <a:ext cx="3520440" cy="457200"/>
          </a:xfrm>
          <a:prstGeom prst="rect">
            <a:avLst/>
          </a:prstGeom>
          <a:noFill/>
          <a:ln/>
        </p:spPr>
        <p:txBody>
          <a:bodyPr wrap="square" rtlCol="0" anchor="t"/>
          <a:lstStyle/>
          <a:p>
            <a:pPr marL="0" indent="0">
              <a:lnSpc>
                <a:spcPct val="110000"/>
              </a:lnSpc>
              <a:buNone/>
            </a:pPr>
            <a:r>
              <a:rPr lang="en-US" sz="1350" b="1" dirty="0">
                <a:solidFill>
                  <a:srgbClr val="2B2D33"/>
                </a:solidFill>
                <a:latin typeface="Calibri" pitchFamily="34" charset="0"/>
                <a:ea typeface="Calibri" pitchFamily="34" charset="-122"/>
                <a:cs typeface="Calibri" pitchFamily="34" charset="-120"/>
              </a:rPr>
              <a:t>12  </a:t>
            </a:r>
            <a:r>
              <a:rPr lang="en-US" sz="1350" dirty="0">
                <a:solidFill>
                  <a:srgbClr val="2B2F3A"/>
                </a:solidFill>
                <a:latin typeface="Calibri" pitchFamily="34" charset="0"/>
                <a:ea typeface="Calibri" pitchFamily="34" charset="-122"/>
                <a:cs typeface="Calibri" pitchFamily="34" charset="-120"/>
              </a:rPr>
              <a:t>Salesforce &amp; MongoDB, side by side</a:t>
            </a:r>
            <a:endParaRPr lang="en-US" sz="1350" dirty="0"/>
          </a:p>
        </p:txBody>
      </p:sp>
      <p:sp>
        <p:nvSpPr>
          <p:cNvPr id="29" name="Text 27"/>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ACTORYX AGENT STUDIO</a:t>
            </a:r>
            <a:endParaRPr lang="en-US" sz="900" dirty="0"/>
          </a:p>
        </p:txBody>
      </p:sp>
      <p:sp>
        <p:nvSpPr>
          <p:cNvPr id="30" name="Text 28"/>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1.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2.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3_edited.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06</a:t>
            </a:r>
            <a:endParaRPr lang="en-US" sz="1000" dirty="0"/>
          </a:p>
        </p:txBody>
      </p:sp>
      <p:sp>
        <p:nvSpPr>
          <p:cNvPr id="6" name="Shape 3"/>
          <p:cNvSpPr/>
          <p:nvPr/>
        </p:nvSpPr>
        <p:spPr>
          <a:xfrm>
            <a:off x="7689797" y="3375422"/>
            <a:ext cx="3429000" cy="1989088"/>
          </a:xfrm>
          <a:prstGeom prst="roundRect">
            <a:avLst>
              <a:gd name="adj" fmla="val 2758"/>
            </a:avLst>
          </a:prstGeom>
          <a:solidFill>
            <a:srgbClr val="FFFFFF"/>
          </a:solidFill>
          <a:ln w="12700">
            <a:solidFill>
              <a:srgbClr val="C7D3F5"/>
            </a:solidFill>
            <a:prstDash val="solid"/>
          </a:ln>
        </p:spPr>
        <p:txBody>
          <a:bodyPr/>
          <a:lstStyle/>
          <a:p>
            <a:endParaRPr lang="en-US"/>
          </a:p>
        </p:txBody>
      </p:sp>
      <p:sp>
        <p:nvSpPr>
          <p:cNvPr id="7" name="Text 4"/>
          <p:cNvSpPr/>
          <p:nvPr/>
        </p:nvSpPr>
        <p:spPr>
          <a:xfrm>
            <a:off x="7689797" y="3503438"/>
            <a:ext cx="3429000" cy="274320"/>
          </a:xfrm>
          <a:prstGeom prst="rect">
            <a:avLst/>
          </a:prstGeom>
          <a:noFill/>
          <a:ln/>
        </p:spPr>
        <p:txBody>
          <a:bodyPr wrap="square" rtlCol="0" anchor="ctr"/>
          <a:lstStyle/>
          <a:p>
            <a:pPr marL="0" indent="0" algn="ctr">
              <a:buNone/>
            </a:pPr>
            <a:r>
              <a:rPr lang="en-US" sz="1300" b="1" dirty="0">
                <a:solidFill>
                  <a:srgbClr val="16215B"/>
                </a:solidFill>
                <a:latin typeface="Calibri" pitchFamily="34" charset="0"/>
                <a:ea typeface="Calibri" pitchFamily="34" charset="-122"/>
                <a:cs typeface="Calibri" pitchFamily="34" charset="-120"/>
              </a:rPr>
              <a:t>ENTERPRISE SYSTEMS</a:t>
            </a:r>
            <a:endParaRPr lang="en-US" sz="1300" dirty="0"/>
          </a:p>
        </p:txBody>
      </p:sp>
      <p:sp>
        <p:nvSpPr>
          <p:cNvPr id="8" name="Shape 5"/>
          <p:cNvSpPr/>
          <p:nvPr/>
        </p:nvSpPr>
        <p:spPr>
          <a:xfrm>
            <a:off x="8535617" y="3796046"/>
            <a:ext cx="1737360" cy="237744"/>
          </a:xfrm>
          <a:prstGeom prst="roundRect">
            <a:avLst>
              <a:gd name="adj" fmla="val 50000"/>
            </a:avLst>
          </a:prstGeom>
          <a:solidFill>
            <a:srgbClr val="FFF1E2"/>
          </a:solidFill>
          <a:ln w="9525">
            <a:solidFill>
              <a:srgbClr val="F4801A"/>
            </a:solidFill>
            <a:prstDash val="solid"/>
          </a:ln>
        </p:spPr>
        <p:txBody>
          <a:bodyPr/>
          <a:lstStyle/>
          <a:p>
            <a:endParaRPr lang="en-US"/>
          </a:p>
        </p:txBody>
      </p:sp>
      <p:sp>
        <p:nvSpPr>
          <p:cNvPr id="9" name="Text 6"/>
          <p:cNvSpPr/>
          <p:nvPr/>
        </p:nvSpPr>
        <p:spPr>
          <a:xfrm>
            <a:off x="8535617" y="3796046"/>
            <a:ext cx="1737360" cy="237744"/>
          </a:xfrm>
          <a:prstGeom prst="rect">
            <a:avLst/>
          </a:prstGeom>
          <a:noFill/>
          <a:ln/>
        </p:spPr>
        <p:txBody>
          <a:bodyPr wrap="square" rtlCol="0" anchor="ctr"/>
          <a:lstStyle/>
          <a:p>
            <a:pPr marL="0" indent="0" algn="ctr">
              <a:buNone/>
            </a:pPr>
            <a:r>
              <a:rPr lang="en-US" sz="900" b="1" kern="0" spc="100" dirty="0">
                <a:solidFill>
                  <a:srgbClr val="F4801A"/>
                </a:solidFill>
                <a:latin typeface="Calibri" pitchFamily="34" charset="0"/>
                <a:ea typeface="Calibri" pitchFamily="34" charset="-122"/>
                <a:cs typeface="Calibri" pitchFamily="34" charset="-120"/>
              </a:rPr>
              <a:t>WORK IN PROGRESS</a:t>
            </a:r>
            <a:endParaRPr lang="en-US" sz="900" dirty="0"/>
          </a:p>
        </p:txBody>
      </p:sp>
      <p:sp>
        <p:nvSpPr>
          <p:cNvPr id="10" name="Shape 7"/>
          <p:cNvSpPr/>
          <p:nvPr/>
        </p:nvSpPr>
        <p:spPr>
          <a:xfrm>
            <a:off x="8009837" y="4317254"/>
            <a:ext cx="82296" cy="82296"/>
          </a:xfrm>
          <a:prstGeom prst="ellipse">
            <a:avLst/>
          </a:prstGeom>
          <a:solidFill>
            <a:srgbClr val="F4801A"/>
          </a:solidFill>
          <a:ln/>
        </p:spPr>
        <p:txBody>
          <a:bodyPr/>
          <a:lstStyle/>
          <a:p>
            <a:endParaRPr lang="en-US"/>
          </a:p>
        </p:txBody>
      </p:sp>
      <p:sp>
        <p:nvSpPr>
          <p:cNvPr id="11" name="Text 8"/>
          <p:cNvSpPr/>
          <p:nvPr/>
        </p:nvSpPr>
        <p:spPr>
          <a:xfrm>
            <a:off x="8192717" y="4234958"/>
            <a:ext cx="1120140" cy="292608"/>
          </a:xfrm>
          <a:prstGeom prst="rect">
            <a:avLst/>
          </a:prstGeom>
          <a:noFill/>
          <a:ln/>
        </p:spPr>
        <p:txBody>
          <a:bodyPr wrap="square" rtlCol="0" anchor="ctr"/>
          <a:lstStyle/>
          <a:p>
            <a:pPr marL="0" indent="0">
              <a:buNone/>
            </a:pPr>
            <a:r>
              <a:rPr lang="en-US" sz="1150" dirty="0">
                <a:solidFill>
                  <a:srgbClr val="2B2F3A"/>
                </a:solidFill>
                <a:latin typeface="Calibri" pitchFamily="34" charset="0"/>
                <a:ea typeface="Calibri" pitchFamily="34" charset="-122"/>
                <a:cs typeface="Calibri" pitchFamily="34" charset="-120"/>
              </a:rPr>
              <a:t>SAP ERP</a:t>
            </a:r>
            <a:endParaRPr lang="en-US" sz="1150" dirty="0"/>
          </a:p>
        </p:txBody>
      </p:sp>
      <p:sp>
        <p:nvSpPr>
          <p:cNvPr id="12" name="Shape 9"/>
          <p:cNvSpPr/>
          <p:nvPr/>
        </p:nvSpPr>
        <p:spPr>
          <a:xfrm>
            <a:off x="9404297" y="4317254"/>
            <a:ext cx="82296" cy="82296"/>
          </a:xfrm>
          <a:prstGeom prst="ellipse">
            <a:avLst/>
          </a:prstGeom>
          <a:solidFill>
            <a:srgbClr val="F4801A"/>
          </a:solidFill>
          <a:ln/>
        </p:spPr>
        <p:txBody>
          <a:bodyPr/>
          <a:lstStyle/>
          <a:p>
            <a:endParaRPr lang="en-US"/>
          </a:p>
        </p:txBody>
      </p:sp>
      <p:sp>
        <p:nvSpPr>
          <p:cNvPr id="13" name="Text 10"/>
          <p:cNvSpPr/>
          <p:nvPr/>
        </p:nvSpPr>
        <p:spPr>
          <a:xfrm>
            <a:off x="9587177" y="4234958"/>
            <a:ext cx="1120140" cy="292608"/>
          </a:xfrm>
          <a:prstGeom prst="rect">
            <a:avLst/>
          </a:prstGeom>
          <a:noFill/>
          <a:ln/>
        </p:spPr>
        <p:txBody>
          <a:bodyPr wrap="square" rtlCol="0" anchor="ctr"/>
          <a:lstStyle/>
          <a:p>
            <a:pPr marL="0" indent="0">
              <a:buNone/>
            </a:pPr>
            <a:r>
              <a:rPr lang="en-US" sz="1150" dirty="0">
                <a:solidFill>
                  <a:srgbClr val="2B2F3A"/>
                </a:solidFill>
                <a:latin typeface="Calibri" pitchFamily="34" charset="0"/>
                <a:ea typeface="Calibri" pitchFamily="34" charset="-122"/>
                <a:cs typeface="Calibri" pitchFamily="34" charset="-120"/>
              </a:rPr>
              <a:t>SAP S/4HANA</a:t>
            </a:r>
            <a:endParaRPr lang="en-US" sz="1150" dirty="0"/>
          </a:p>
        </p:txBody>
      </p:sp>
      <p:sp>
        <p:nvSpPr>
          <p:cNvPr id="14" name="Shape 11"/>
          <p:cNvSpPr/>
          <p:nvPr/>
        </p:nvSpPr>
        <p:spPr>
          <a:xfrm>
            <a:off x="8009837" y="4701302"/>
            <a:ext cx="82296" cy="82296"/>
          </a:xfrm>
          <a:prstGeom prst="ellipse">
            <a:avLst/>
          </a:prstGeom>
          <a:solidFill>
            <a:srgbClr val="F4801A"/>
          </a:solidFill>
          <a:ln/>
        </p:spPr>
        <p:txBody>
          <a:bodyPr/>
          <a:lstStyle/>
          <a:p>
            <a:endParaRPr lang="en-US"/>
          </a:p>
        </p:txBody>
      </p:sp>
      <p:sp>
        <p:nvSpPr>
          <p:cNvPr id="15" name="Text 12"/>
          <p:cNvSpPr/>
          <p:nvPr/>
        </p:nvSpPr>
        <p:spPr>
          <a:xfrm>
            <a:off x="8192717" y="4619006"/>
            <a:ext cx="1120140" cy="292608"/>
          </a:xfrm>
          <a:prstGeom prst="rect">
            <a:avLst/>
          </a:prstGeom>
          <a:noFill/>
          <a:ln/>
        </p:spPr>
        <p:txBody>
          <a:bodyPr wrap="square" rtlCol="0" anchor="ctr"/>
          <a:lstStyle/>
          <a:p>
            <a:pPr marL="0" indent="0">
              <a:buNone/>
            </a:pPr>
            <a:r>
              <a:rPr lang="en-US" sz="1150" dirty="0">
                <a:solidFill>
                  <a:srgbClr val="2B2F3A"/>
                </a:solidFill>
                <a:latin typeface="Calibri" pitchFamily="34" charset="0"/>
                <a:ea typeface="Calibri" pitchFamily="34" charset="-122"/>
                <a:cs typeface="Calibri" pitchFamily="34" charset="-120"/>
              </a:rPr>
              <a:t>Oracle E-Business Suite</a:t>
            </a:r>
            <a:endParaRPr lang="en-US" sz="1150" dirty="0"/>
          </a:p>
        </p:txBody>
      </p:sp>
      <p:sp>
        <p:nvSpPr>
          <p:cNvPr id="16" name="Shape 13"/>
          <p:cNvSpPr/>
          <p:nvPr/>
        </p:nvSpPr>
        <p:spPr>
          <a:xfrm>
            <a:off x="9404297" y="4701302"/>
            <a:ext cx="82296" cy="82296"/>
          </a:xfrm>
          <a:prstGeom prst="ellipse">
            <a:avLst/>
          </a:prstGeom>
          <a:solidFill>
            <a:srgbClr val="F4801A"/>
          </a:solidFill>
          <a:ln/>
        </p:spPr>
        <p:txBody>
          <a:bodyPr/>
          <a:lstStyle/>
          <a:p>
            <a:endParaRPr lang="en-US"/>
          </a:p>
        </p:txBody>
      </p:sp>
      <p:sp>
        <p:nvSpPr>
          <p:cNvPr id="17" name="Text 14"/>
          <p:cNvSpPr/>
          <p:nvPr/>
        </p:nvSpPr>
        <p:spPr>
          <a:xfrm>
            <a:off x="9587177" y="4619006"/>
            <a:ext cx="1120140" cy="292608"/>
          </a:xfrm>
          <a:prstGeom prst="rect">
            <a:avLst/>
          </a:prstGeom>
          <a:noFill/>
          <a:ln/>
        </p:spPr>
        <p:txBody>
          <a:bodyPr wrap="square" rtlCol="0" anchor="ctr"/>
          <a:lstStyle/>
          <a:p>
            <a:pPr marL="0" indent="0">
              <a:buNone/>
            </a:pPr>
            <a:r>
              <a:rPr lang="en-US" sz="1150" dirty="0">
                <a:solidFill>
                  <a:srgbClr val="2B2F3A"/>
                </a:solidFill>
                <a:latin typeface="Calibri" pitchFamily="34" charset="0"/>
                <a:ea typeface="Calibri" pitchFamily="34" charset="-122"/>
                <a:cs typeface="Calibri" pitchFamily="34" charset="-120"/>
              </a:rPr>
              <a:t>Workday</a:t>
            </a:r>
            <a:endParaRPr lang="en-US" sz="1150" dirty="0"/>
          </a:p>
        </p:txBody>
      </p:sp>
      <p:sp>
        <p:nvSpPr>
          <p:cNvPr id="18" name="Text 15"/>
          <p:cNvSpPr/>
          <p:nvPr/>
        </p:nvSpPr>
        <p:spPr>
          <a:xfrm>
            <a:off x="7872677" y="4998750"/>
            <a:ext cx="3063240" cy="274320"/>
          </a:xfrm>
          <a:prstGeom prst="rect">
            <a:avLst/>
          </a:prstGeom>
          <a:noFill/>
          <a:ln/>
        </p:spPr>
        <p:txBody>
          <a:bodyPr wrap="square" rtlCol="0" anchor="ctr"/>
          <a:lstStyle/>
          <a:p>
            <a:pPr marL="0" indent="0" algn="ctr">
              <a:buNone/>
            </a:pPr>
            <a:r>
              <a:rPr lang="en-US" sz="950" i="1" dirty="0">
                <a:solidFill>
                  <a:srgbClr val="8A8F9C"/>
                </a:solidFill>
                <a:latin typeface="Calibri" pitchFamily="34" charset="0"/>
                <a:ea typeface="Calibri" pitchFamily="34" charset="-122"/>
                <a:cs typeface="Calibri" pitchFamily="34" charset="-120"/>
              </a:rPr>
              <a:t>Not yet available — on our roadmap.</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4.png"/>
          <p:cNvPicPr>
            <a:picLocks noChangeAspect="1"/>
          </p:cNvPicPr>
          <p:nvPr/>
        </p:nvPicPr>
        <p:blipFill>
          <a:blip r:embed="rId3"/>
          <a:stretch>
            <a:fillRect/>
          </a:stretch>
        </p:blipFill>
        <p:spPr>
          <a:xfrm>
            <a:off x="0" y="78445"/>
            <a:ext cx="12191695" cy="670110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5.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6.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7_edited.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10</a:t>
            </a:r>
            <a:endParaRPr lang="en-US" sz="1000" dirty="0"/>
          </a:p>
        </p:txBody>
      </p:sp>
      <p:sp>
        <p:nvSpPr>
          <p:cNvPr id="6" name="Shape 3"/>
          <p:cNvSpPr/>
          <p:nvPr/>
        </p:nvSpPr>
        <p:spPr>
          <a:xfrm>
            <a:off x="7984477" y="5310932"/>
            <a:ext cx="3241477" cy="1071563"/>
          </a:xfrm>
          <a:prstGeom prst="roundRect">
            <a:avLst>
              <a:gd name="adj" fmla="val 5120"/>
            </a:avLst>
          </a:prstGeom>
          <a:solidFill>
            <a:srgbClr val="FFFFFF"/>
          </a:solidFill>
          <a:ln w="12700">
            <a:solidFill>
              <a:srgbClr val="C7D3F5"/>
            </a:solidFill>
            <a:prstDash val="solid"/>
          </a:ln>
        </p:spPr>
        <p:txBody>
          <a:bodyPr/>
          <a:lstStyle/>
          <a:p>
            <a:endParaRPr lang="en-US"/>
          </a:p>
        </p:txBody>
      </p:sp>
      <p:sp>
        <p:nvSpPr>
          <p:cNvPr id="7" name="Text 4"/>
          <p:cNvSpPr/>
          <p:nvPr/>
        </p:nvSpPr>
        <p:spPr>
          <a:xfrm>
            <a:off x="7984477" y="5356652"/>
            <a:ext cx="3241477" cy="201168"/>
          </a:xfrm>
          <a:prstGeom prst="rect">
            <a:avLst/>
          </a:prstGeom>
          <a:noFill/>
          <a:ln/>
        </p:spPr>
        <p:txBody>
          <a:bodyPr wrap="square" rtlCol="0" anchor="ctr"/>
          <a:lstStyle/>
          <a:p>
            <a:pPr marL="0" indent="0" algn="ctr">
              <a:buNone/>
            </a:pPr>
            <a:r>
              <a:rPr lang="en-US" sz="1050" b="1" dirty="0">
                <a:solidFill>
                  <a:srgbClr val="16215B"/>
                </a:solidFill>
                <a:latin typeface="Calibri" pitchFamily="34" charset="0"/>
                <a:ea typeface="Calibri" pitchFamily="34" charset="-122"/>
                <a:cs typeface="Calibri" pitchFamily="34" charset="-120"/>
              </a:rPr>
              <a:t>HOW ROUTING WORKS</a:t>
            </a:r>
            <a:endParaRPr lang="en-US" sz="1050" dirty="0"/>
          </a:p>
        </p:txBody>
      </p:sp>
      <p:sp>
        <p:nvSpPr>
          <p:cNvPr id="8" name="Text 5"/>
          <p:cNvSpPr/>
          <p:nvPr/>
        </p:nvSpPr>
        <p:spPr>
          <a:xfrm>
            <a:off x="7984477" y="5603540"/>
            <a:ext cx="1080492" cy="274320"/>
          </a:xfrm>
          <a:prstGeom prst="rect">
            <a:avLst/>
          </a:prstGeom>
          <a:noFill/>
          <a:ln/>
        </p:spPr>
        <p:txBody>
          <a:bodyPr wrap="square" rtlCol="0" anchor="ctr"/>
          <a:lstStyle/>
          <a:p>
            <a:pPr marL="0" indent="0" algn="ctr">
              <a:buNone/>
            </a:pPr>
            <a:r>
              <a:rPr lang="en-US" sz="1300" b="1" dirty="0">
                <a:solidFill>
                  <a:srgbClr val="16215B"/>
                </a:solidFill>
                <a:latin typeface="Calibri" pitchFamily="34" charset="0"/>
                <a:ea typeface="Calibri" pitchFamily="34" charset="-122"/>
                <a:cs typeface="Calibri" pitchFamily="34" charset="-120"/>
              </a:rPr>
              <a:t>1 KEYWORD</a:t>
            </a:r>
            <a:endParaRPr lang="en-US" sz="1300" dirty="0"/>
          </a:p>
        </p:txBody>
      </p:sp>
      <p:sp>
        <p:nvSpPr>
          <p:cNvPr id="9" name="Text 6"/>
          <p:cNvSpPr/>
          <p:nvPr/>
        </p:nvSpPr>
        <p:spPr>
          <a:xfrm>
            <a:off x="8030197" y="5877860"/>
            <a:ext cx="989052" cy="411480"/>
          </a:xfrm>
          <a:prstGeom prst="rect">
            <a:avLst/>
          </a:prstGeom>
          <a:noFill/>
          <a:ln/>
        </p:spPr>
        <p:txBody>
          <a:bodyPr wrap="square" rtlCol="0" anchor="ctr"/>
          <a:lstStyle/>
          <a:p>
            <a:pPr marL="0" indent="0" algn="ctr">
              <a:buNone/>
            </a:pPr>
            <a:r>
              <a:rPr lang="en-US" sz="800" dirty="0">
                <a:solidFill>
                  <a:srgbClr val="4A4C56"/>
                </a:solidFill>
                <a:latin typeface="Calibri" pitchFamily="34" charset="0"/>
                <a:ea typeface="Calibri" pitchFamily="34" charset="-122"/>
                <a:cs typeface="Calibri" pitchFamily="34" charset="-120"/>
              </a:rPr>
              <a:t>per specialist</a:t>
            </a:r>
            <a:endParaRPr lang="en-US" sz="800" dirty="0"/>
          </a:p>
        </p:txBody>
      </p:sp>
      <p:sp>
        <p:nvSpPr>
          <p:cNvPr id="10" name="Text 7"/>
          <p:cNvSpPr/>
          <p:nvPr/>
        </p:nvSpPr>
        <p:spPr>
          <a:xfrm>
            <a:off x="9064969" y="5603540"/>
            <a:ext cx="1080492" cy="274320"/>
          </a:xfrm>
          <a:prstGeom prst="rect">
            <a:avLst/>
          </a:prstGeom>
          <a:noFill/>
          <a:ln/>
        </p:spPr>
        <p:txBody>
          <a:bodyPr wrap="square" rtlCol="0" anchor="ctr"/>
          <a:lstStyle/>
          <a:p>
            <a:pPr marL="0" indent="0" algn="ctr">
              <a:buNone/>
            </a:pPr>
            <a:r>
              <a:rPr lang="en-US" sz="1300" b="1" dirty="0">
                <a:solidFill>
                  <a:srgbClr val="16215B"/>
                </a:solidFill>
                <a:latin typeface="Calibri" pitchFamily="34" charset="0"/>
                <a:ea typeface="Calibri" pitchFamily="34" charset="-122"/>
                <a:cs typeface="Calibri" pitchFamily="34" charset="-120"/>
              </a:rPr>
              <a:t>SUBSTRING</a:t>
            </a:r>
            <a:endParaRPr lang="en-US" sz="1300" dirty="0"/>
          </a:p>
        </p:txBody>
      </p:sp>
      <p:sp>
        <p:nvSpPr>
          <p:cNvPr id="11" name="Text 8"/>
          <p:cNvSpPr/>
          <p:nvPr/>
        </p:nvSpPr>
        <p:spPr>
          <a:xfrm>
            <a:off x="9110689" y="5877860"/>
            <a:ext cx="989052" cy="411480"/>
          </a:xfrm>
          <a:prstGeom prst="rect">
            <a:avLst/>
          </a:prstGeom>
          <a:noFill/>
          <a:ln/>
        </p:spPr>
        <p:txBody>
          <a:bodyPr wrap="square" rtlCol="0" anchor="ctr"/>
          <a:lstStyle/>
          <a:p>
            <a:pPr marL="0" indent="0" algn="ctr">
              <a:buNone/>
            </a:pPr>
            <a:r>
              <a:rPr lang="en-US" sz="800" dirty="0">
                <a:solidFill>
                  <a:srgbClr val="4A4C56"/>
                </a:solidFill>
                <a:latin typeface="Calibri" pitchFamily="34" charset="0"/>
                <a:ea typeface="Calibri" pitchFamily="34" charset="-122"/>
                <a:cs typeface="Calibri" pitchFamily="34" charset="-120"/>
              </a:rPr>
              <a:t>case-insensitive</a:t>
            </a:r>
            <a:endParaRPr lang="en-US" sz="800" dirty="0"/>
          </a:p>
        </p:txBody>
      </p:sp>
      <p:sp>
        <p:nvSpPr>
          <p:cNvPr id="12" name="Text 9"/>
          <p:cNvSpPr/>
          <p:nvPr/>
        </p:nvSpPr>
        <p:spPr>
          <a:xfrm>
            <a:off x="10145461" y="5603540"/>
            <a:ext cx="1080492" cy="274320"/>
          </a:xfrm>
          <a:prstGeom prst="rect">
            <a:avLst/>
          </a:prstGeom>
          <a:noFill/>
          <a:ln/>
        </p:spPr>
        <p:txBody>
          <a:bodyPr wrap="square" rtlCol="0" anchor="ctr"/>
          <a:lstStyle/>
          <a:p>
            <a:pPr marL="0" indent="0" algn="ctr">
              <a:buNone/>
            </a:pPr>
            <a:r>
              <a:rPr lang="en-US" sz="1300" b="1" dirty="0">
                <a:solidFill>
                  <a:srgbClr val="16215B"/>
                </a:solidFill>
                <a:latin typeface="Calibri" pitchFamily="34" charset="0"/>
                <a:ea typeface="Calibri" pitchFamily="34" charset="-122"/>
                <a:cs typeface="Calibri" pitchFamily="34" charset="-120"/>
              </a:rPr>
              <a:t>FALLBACK</a:t>
            </a:r>
            <a:endParaRPr lang="en-US" sz="1300" dirty="0"/>
          </a:p>
        </p:txBody>
      </p:sp>
      <p:sp>
        <p:nvSpPr>
          <p:cNvPr id="13" name="Text 10"/>
          <p:cNvSpPr/>
          <p:nvPr/>
        </p:nvSpPr>
        <p:spPr>
          <a:xfrm>
            <a:off x="10191181" y="5877860"/>
            <a:ext cx="989052" cy="411480"/>
          </a:xfrm>
          <a:prstGeom prst="rect">
            <a:avLst/>
          </a:prstGeom>
          <a:noFill/>
          <a:ln/>
        </p:spPr>
        <p:txBody>
          <a:bodyPr wrap="square" rtlCol="0" anchor="ctr"/>
          <a:lstStyle/>
          <a:p>
            <a:pPr marL="0" indent="0" algn="ctr">
              <a:buNone/>
            </a:pPr>
            <a:r>
              <a:rPr lang="en-US" sz="800" dirty="0">
                <a:solidFill>
                  <a:srgbClr val="4A4C56"/>
                </a:solidFill>
                <a:latin typeface="Calibri" pitchFamily="34" charset="0"/>
                <a:ea typeface="Calibri" pitchFamily="34" charset="-122"/>
                <a:cs typeface="Calibri" pitchFamily="34" charset="-120"/>
              </a:rPr>
              <a:t>Coordinator handles the rest</a:t>
            </a:r>
            <a:endParaRPr lang="en-US" sz="800" dirty="0"/>
          </a:p>
        </p:txBody>
      </p:sp>
      <p:sp>
        <p:nvSpPr>
          <p:cNvPr id="14" name="Shape 11"/>
          <p:cNvSpPr/>
          <p:nvPr/>
        </p:nvSpPr>
        <p:spPr>
          <a:xfrm>
            <a:off x="9256957" y="3295055"/>
            <a:ext cx="1968996" cy="1968996"/>
          </a:xfrm>
          <a:prstGeom prst="roundRect">
            <a:avLst>
              <a:gd name="adj" fmla="val 2786"/>
            </a:avLst>
          </a:prstGeom>
          <a:solidFill>
            <a:srgbClr val="FFFFFF"/>
          </a:solidFill>
          <a:ln w="12700">
            <a:solidFill>
              <a:srgbClr val="C7D3F5"/>
            </a:solidFill>
            <a:prstDash val="solid"/>
          </a:ln>
        </p:spPr>
        <p:txBody>
          <a:bodyPr/>
          <a:lstStyle/>
          <a:p>
            <a:endParaRPr lang="en-US"/>
          </a:p>
        </p:txBody>
      </p:sp>
      <p:sp>
        <p:nvSpPr>
          <p:cNvPr id="15" name="Shape 12"/>
          <p:cNvSpPr/>
          <p:nvPr/>
        </p:nvSpPr>
        <p:spPr>
          <a:xfrm>
            <a:off x="9256957" y="3295055"/>
            <a:ext cx="1968996" cy="274320"/>
          </a:xfrm>
          <a:prstGeom prst="rect">
            <a:avLst/>
          </a:prstGeom>
          <a:solidFill>
            <a:srgbClr val="16215B"/>
          </a:solidFill>
          <a:ln/>
        </p:spPr>
        <p:txBody>
          <a:bodyPr/>
          <a:lstStyle/>
          <a:p>
            <a:endParaRPr lang="en-US"/>
          </a:p>
        </p:txBody>
      </p:sp>
      <p:sp>
        <p:nvSpPr>
          <p:cNvPr id="16" name="Text 13"/>
          <p:cNvSpPr/>
          <p:nvPr/>
        </p:nvSpPr>
        <p:spPr>
          <a:xfrm>
            <a:off x="9256957" y="3295055"/>
            <a:ext cx="1968996" cy="2743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ORCHESTRATION PATTERNS</a:t>
            </a:r>
            <a:endParaRPr lang="en-US" sz="1100" dirty="0"/>
          </a:p>
        </p:txBody>
      </p:sp>
      <p:sp>
        <p:nvSpPr>
          <p:cNvPr id="17" name="Text 14"/>
          <p:cNvSpPr/>
          <p:nvPr/>
        </p:nvSpPr>
        <p:spPr>
          <a:xfrm>
            <a:off x="9421549" y="3642527"/>
            <a:ext cx="1639812" cy="164592"/>
          </a:xfrm>
          <a:prstGeom prst="rect">
            <a:avLst/>
          </a:prstGeom>
          <a:noFill/>
          <a:ln/>
        </p:spPr>
        <p:txBody>
          <a:bodyPr wrap="square" rtlCol="0" anchor="ctr"/>
          <a:lstStyle/>
          <a:p>
            <a:pPr marL="0" indent="0">
              <a:buNone/>
            </a:pPr>
            <a:r>
              <a:rPr lang="en-US" sz="850" b="1" kern="0" spc="120" dirty="0">
                <a:solidFill>
                  <a:srgbClr val="1F7A3E"/>
                </a:solidFill>
                <a:latin typeface="Calibri" pitchFamily="34" charset="0"/>
                <a:ea typeface="Calibri" pitchFamily="34" charset="-122"/>
                <a:cs typeface="Calibri" pitchFamily="34" charset="-120"/>
              </a:rPr>
              <a:t>SHIPPED</a:t>
            </a:r>
            <a:endParaRPr lang="en-US" sz="850" dirty="0"/>
          </a:p>
        </p:txBody>
      </p:sp>
      <p:sp>
        <p:nvSpPr>
          <p:cNvPr id="18" name="Text 15"/>
          <p:cNvSpPr/>
          <p:nvPr/>
        </p:nvSpPr>
        <p:spPr>
          <a:xfrm>
            <a:off x="9421549" y="3807119"/>
            <a:ext cx="1639812" cy="219456"/>
          </a:xfrm>
          <a:prstGeom prst="rect">
            <a:avLst/>
          </a:prstGeom>
          <a:noFill/>
          <a:ln/>
        </p:spPr>
        <p:txBody>
          <a:bodyPr wrap="square" rtlCol="0" anchor="ctr"/>
          <a:lstStyle/>
          <a:p>
            <a:pPr marL="0" indent="0">
              <a:buNone/>
            </a:pPr>
            <a:r>
              <a:rPr lang="en-US" sz="1200" b="1" dirty="0">
                <a:solidFill>
                  <a:srgbClr val="2B2F3A"/>
                </a:solidFill>
                <a:latin typeface="Calibri" pitchFamily="34" charset="0"/>
                <a:ea typeface="Calibri" pitchFamily="34" charset="-122"/>
                <a:cs typeface="Calibri" pitchFamily="34" charset="-120"/>
              </a:rPr>
              <a:t>Hierarchical routing</a:t>
            </a:r>
            <a:endParaRPr lang="en-US" sz="1200" dirty="0"/>
          </a:p>
        </p:txBody>
      </p:sp>
      <p:sp>
        <p:nvSpPr>
          <p:cNvPr id="19" name="Text 16"/>
          <p:cNvSpPr/>
          <p:nvPr/>
        </p:nvSpPr>
        <p:spPr>
          <a:xfrm>
            <a:off x="9421549" y="4026575"/>
            <a:ext cx="1639812" cy="384048"/>
          </a:xfrm>
          <a:prstGeom prst="rect">
            <a:avLst/>
          </a:prstGeom>
          <a:noFill/>
          <a:ln/>
        </p:spPr>
        <p:txBody>
          <a:bodyPr wrap="square" rtlCol="0" anchor="ctr"/>
          <a:lstStyle/>
          <a:p>
            <a:pPr marL="0" indent="0">
              <a:buNone/>
            </a:pPr>
            <a:r>
              <a:rPr lang="en-US" sz="900" dirty="0">
                <a:solidFill>
                  <a:srgbClr val="4A4C56"/>
                </a:solidFill>
                <a:latin typeface="Calibri" pitchFamily="34" charset="0"/>
                <a:ea typeface="Calibri" pitchFamily="34" charset="-122"/>
                <a:cs typeface="Calibri" pitchFamily="34" charset="-120"/>
              </a:rPr>
              <a:t>Coordinator + one specialist per selected object, matched by keyword.</a:t>
            </a:r>
            <a:endParaRPr lang="en-US" sz="900" dirty="0"/>
          </a:p>
        </p:txBody>
      </p:sp>
      <p:sp>
        <p:nvSpPr>
          <p:cNvPr id="20" name="Shape 17"/>
          <p:cNvSpPr/>
          <p:nvPr/>
        </p:nvSpPr>
        <p:spPr>
          <a:xfrm>
            <a:off x="9421549" y="4447199"/>
            <a:ext cx="1639812" cy="10973"/>
          </a:xfrm>
          <a:prstGeom prst="rect">
            <a:avLst/>
          </a:prstGeom>
          <a:solidFill>
            <a:srgbClr val="C7D3F5"/>
          </a:solidFill>
          <a:ln/>
        </p:spPr>
        <p:txBody>
          <a:bodyPr/>
          <a:lstStyle/>
          <a:p>
            <a:endParaRPr lang="en-US"/>
          </a:p>
        </p:txBody>
      </p:sp>
      <p:sp>
        <p:nvSpPr>
          <p:cNvPr id="21" name="Text 18"/>
          <p:cNvSpPr/>
          <p:nvPr/>
        </p:nvSpPr>
        <p:spPr>
          <a:xfrm>
            <a:off x="9421549" y="4538639"/>
            <a:ext cx="1639812" cy="164592"/>
          </a:xfrm>
          <a:prstGeom prst="rect">
            <a:avLst/>
          </a:prstGeom>
          <a:noFill/>
          <a:ln/>
        </p:spPr>
        <p:txBody>
          <a:bodyPr wrap="square" rtlCol="0" anchor="ctr"/>
          <a:lstStyle/>
          <a:p>
            <a:pPr marL="0" indent="0">
              <a:buNone/>
            </a:pPr>
            <a:r>
              <a:rPr lang="en-US" sz="850" b="1" kern="0" spc="120" dirty="0">
                <a:solidFill>
                  <a:srgbClr val="F4801A"/>
                </a:solidFill>
                <a:latin typeface="Calibri" pitchFamily="34" charset="0"/>
                <a:ea typeface="Calibri" pitchFamily="34" charset="-122"/>
                <a:cs typeface="Calibri" pitchFamily="34" charset="-120"/>
              </a:rPr>
              <a:t>ON THE ROADMAP</a:t>
            </a:r>
            <a:endParaRPr lang="en-US" sz="850" dirty="0"/>
          </a:p>
        </p:txBody>
      </p:sp>
      <p:sp>
        <p:nvSpPr>
          <p:cNvPr id="22" name="Text 19"/>
          <p:cNvSpPr/>
          <p:nvPr/>
        </p:nvSpPr>
        <p:spPr>
          <a:xfrm>
            <a:off x="9421549" y="4703231"/>
            <a:ext cx="1639812" cy="384048"/>
          </a:xfrm>
          <a:prstGeom prst="rect">
            <a:avLst/>
          </a:prstGeom>
          <a:noFill/>
          <a:ln/>
        </p:spPr>
        <p:txBody>
          <a:bodyPr wrap="square" rtlCol="0" anchor="ctr"/>
          <a:lstStyle/>
          <a:p>
            <a:pPr marL="0" indent="0">
              <a:buNone/>
            </a:pPr>
            <a:r>
              <a:rPr lang="en-US" sz="950" dirty="0">
                <a:solidFill>
                  <a:srgbClr val="2B2F3A"/>
                </a:solidFill>
                <a:latin typeface="Calibri" pitchFamily="34" charset="0"/>
                <a:ea typeface="Calibri" pitchFamily="34" charset="-122"/>
                <a:cs typeface="Calibri" pitchFamily="34" charset="-120"/>
              </a:rPr>
              <a:t>Sequential · Parallel · Event-Driven · Human-in-the-Loop</a:t>
            </a:r>
            <a:endParaRPr lang="en-US" sz="950" dirty="0"/>
          </a:p>
        </p:txBody>
      </p:sp>
      <p:sp>
        <p:nvSpPr>
          <p:cNvPr id="23" name="Text 20"/>
          <p:cNvSpPr/>
          <p:nvPr/>
        </p:nvSpPr>
        <p:spPr>
          <a:xfrm>
            <a:off x="9421549" y="5087279"/>
            <a:ext cx="1639812" cy="146304"/>
          </a:xfrm>
          <a:prstGeom prst="rect">
            <a:avLst/>
          </a:prstGeom>
          <a:noFill/>
          <a:ln/>
        </p:spPr>
        <p:txBody>
          <a:bodyPr wrap="square" rtlCol="0" anchor="ctr"/>
          <a:lstStyle/>
          <a:p>
            <a:pPr marL="0" indent="0">
              <a:buNone/>
            </a:pPr>
            <a:r>
              <a:rPr lang="en-US" sz="750" i="1" dirty="0">
                <a:solidFill>
                  <a:srgbClr val="8A8F9C"/>
                </a:solidFill>
                <a:latin typeface="Calibri" pitchFamily="34" charset="0"/>
                <a:ea typeface="Calibri" pitchFamily="34" charset="-122"/>
                <a:cs typeface="Calibri" pitchFamily="34" charset="-120"/>
              </a:rPr>
              <a:t>Not yet available.</a:t>
            </a:r>
            <a:endParaRPr lang="en-US" sz="750" dirty="0"/>
          </a:p>
        </p:txBody>
      </p:sp>
      <p:sp>
        <p:nvSpPr>
          <p:cNvPr id="24" name="Text 21"/>
          <p:cNvSpPr/>
          <p:nvPr/>
        </p:nvSpPr>
        <p:spPr>
          <a:xfrm>
            <a:off x="9524848" y="1897130"/>
            <a:ext cx="1701105" cy="310896"/>
          </a:xfrm>
          <a:prstGeom prst="rect">
            <a:avLst/>
          </a:prstGeom>
          <a:noFill/>
          <a:ln/>
        </p:spPr>
        <p:txBody>
          <a:bodyPr wrap="square" rtlCol="0" anchor="t"/>
          <a:lstStyle/>
          <a:p>
            <a:pPr marL="0" indent="0">
              <a:lnSpc>
                <a:spcPct val="105000"/>
              </a:lnSpc>
              <a:buNone/>
            </a:pPr>
            <a:r>
              <a:rPr lang="en-US" sz="1000" dirty="0">
                <a:solidFill>
                  <a:srgbClr val="2B2F3A"/>
                </a:solidFill>
                <a:latin typeface="Calibri" pitchFamily="34" charset="0"/>
                <a:ea typeface="Calibri" pitchFamily="34" charset="-122"/>
                <a:cs typeface="Calibri" pitchFamily="34" charset="-120"/>
              </a:rPr>
              <a:t>Matched specialist replies</a:t>
            </a:r>
            <a:endParaRPr lang="en-US" sz="1000" dirty="0"/>
          </a:p>
          <a:p>
            <a:pPr marL="0" indent="0">
              <a:lnSpc>
                <a:spcPct val="105000"/>
              </a:lnSpc>
              <a:buNone/>
            </a:pPr>
            <a:r>
              <a:rPr lang="en-US" sz="1000" dirty="0">
                <a:solidFill>
                  <a:srgbClr val="2B2F3A"/>
                </a:solidFill>
                <a:latin typeface="Calibri" pitchFamily="34" charset="0"/>
                <a:ea typeface="Calibri" pitchFamily="34" charset="-122"/>
                <a:cs typeface="Calibri" pitchFamily="34" charset="-120"/>
              </a:rPr>
              <a:t>using its own tools</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8.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9.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10.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B2D33"/>
        </a:solidFill>
        <a:effectLst/>
      </p:bgPr>
    </p:bg>
    <p:spTree>
      <p:nvGrpSpPr>
        <p:cNvPr id="1" name=""/>
        <p:cNvGrpSpPr/>
        <p:nvPr/>
      </p:nvGrpSpPr>
      <p:grpSpPr>
        <a:xfrm>
          <a:off x="0" y="0"/>
          <a:ext cx="0" cy="0"/>
          <a:chOff x="0" y="0"/>
          <a:chExt cx="0" cy="0"/>
        </a:xfrm>
      </p:grpSpPr>
      <p:pic>
        <p:nvPicPr>
          <p:cNvPr id="2" name="Image 0" descr="/Users/vijayreddy/github/AgentStudio/docs/ForPresentation/ACT_AS_Arc_1.png"/>
          <p:cNvPicPr>
            <a:picLocks noChangeAspect="1"/>
          </p:cNvPicPr>
          <p:nvPr/>
        </p:nvPicPr>
        <p:blipFill>
          <a:blip r:embed="rId3"/>
          <a:stretch>
            <a:fillRect/>
          </a:stretch>
        </p:blipFill>
        <p:spPr>
          <a:xfrm>
            <a:off x="952348" y="0"/>
            <a:ext cx="10287000" cy="6858000"/>
          </a:xfrm>
          <a:prstGeom prst="rect">
            <a:avLst/>
          </a:prstGeom>
        </p:spPr>
      </p:pic>
      <p:sp>
        <p:nvSpPr>
          <p:cNvPr id="3" name="Shape 0"/>
          <p:cNvSpPr/>
          <p:nvPr/>
        </p:nvSpPr>
        <p:spPr>
          <a:xfrm>
            <a:off x="934060" y="0"/>
            <a:ext cx="27432" cy="6858000"/>
          </a:xfrm>
          <a:prstGeom prst="rect">
            <a:avLst/>
          </a:prstGeom>
          <a:solidFill>
            <a:srgbClr val="F4801A"/>
          </a:solidFill>
          <a:ln/>
        </p:spPr>
        <p:txBody>
          <a:bodyPr/>
          <a:lstStyle/>
          <a:p>
            <a:endParaRPr lang="en-US"/>
          </a:p>
        </p:txBody>
      </p:sp>
      <p:sp>
        <p:nvSpPr>
          <p:cNvPr id="4" name="Shape 1"/>
          <p:cNvSpPr/>
          <p:nvPr/>
        </p:nvSpPr>
        <p:spPr>
          <a:xfrm>
            <a:off x="11230204" y="0"/>
            <a:ext cx="27432" cy="6858000"/>
          </a:xfrm>
          <a:prstGeom prst="rect">
            <a:avLst/>
          </a:prstGeom>
          <a:solidFill>
            <a:srgbClr val="F4801A"/>
          </a:solidFill>
          <a:ln/>
        </p:spPr>
        <p:txBody>
          <a:bodyPr/>
          <a:lstStyle/>
          <a:p>
            <a:endParaRPr lang="en-US"/>
          </a:p>
        </p:txBody>
      </p:sp>
      <p:sp>
        <p:nvSpPr>
          <p:cNvPr id="5" name="Text 2"/>
          <p:cNvSpPr/>
          <p:nvPr/>
        </p:nvSpPr>
        <p:spPr>
          <a:xfrm>
            <a:off x="11294212" y="6446520"/>
            <a:ext cx="860908" cy="274320"/>
          </a:xfrm>
          <a:prstGeom prst="rect">
            <a:avLst/>
          </a:prstGeom>
          <a:noFill/>
          <a:ln/>
        </p:spPr>
        <p:txBody>
          <a:bodyPr wrap="square" rtlCol="0" anchor="ctr"/>
          <a:lstStyle/>
          <a:p>
            <a:pPr marL="0" indent="0" algn="l">
              <a:buNone/>
            </a:pPr>
            <a:r>
              <a:rPr lang="en-US" sz="1000" dirty="0">
                <a:solidFill>
                  <a:srgbClr val="9AA3B2"/>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01 CONNECT</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One saved connection, either data source — no credentials re-entered, no code written.</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agent-walkthrough/screenshots/04-connect-saved-connection-selected.png"/>
          <p:cNvPicPr>
            <a:picLocks noChangeAspect="1"/>
          </p:cNvPicPr>
          <p:nvPr/>
        </p:nvPicPr>
        <p:blipFill>
          <a:blip r:embed="rId3"/>
          <a:stretch>
            <a:fillRect/>
          </a:stretch>
        </p:blipFill>
        <p:spPr>
          <a:xfrm>
            <a:off x="1051560" y="2429875"/>
            <a:ext cx="4587088" cy="286693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OAuth 2.0 Client Credentials — saved connection “sf-sangam”</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agent-walkthrough/screenshots/04-connect-saved-connection-selected.png"/>
          <p:cNvPicPr>
            <a:picLocks noChangeAspect="1"/>
          </p:cNvPicPr>
          <p:nvPr/>
        </p:nvPicPr>
        <p:blipFill>
          <a:blip r:embed="rId4"/>
          <a:stretch>
            <a:fillRect/>
          </a:stretch>
        </p:blipFill>
        <p:spPr>
          <a:xfrm>
            <a:off x="6553048" y="2429875"/>
            <a:ext cx="4587088" cy="286693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Atlas SRV connection — saved connection “hr-mongodb-vijay”</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02 DISCOVER</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Real schema, introspected live — not a manual mapping step.</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agent-walkthrough/screenshots/07-discover-complete.png"/>
          <p:cNvPicPr>
            <a:picLocks noChangeAspect="1"/>
          </p:cNvPicPr>
          <p:nvPr/>
        </p:nvPicPr>
        <p:blipFill>
          <a:blip r:embed="rId3"/>
          <a:stretch>
            <a:fillRect/>
          </a:stretch>
        </p:blipFill>
        <p:spPr>
          <a:xfrm>
            <a:off x="1051560" y="2429875"/>
            <a:ext cx="4587088" cy="286693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974 objects · 11,688 fields · 341 relationships found live</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agent-walkthrough/screenshots/07-discover-complete.png"/>
          <p:cNvPicPr>
            <a:picLocks noChangeAspect="1"/>
          </p:cNvPicPr>
          <p:nvPr/>
        </p:nvPicPr>
        <p:blipFill>
          <a:blip r:embed="rId4"/>
          <a:stretch>
            <a:fillRect/>
          </a:stretch>
        </p:blipFill>
        <p:spPr>
          <a:xfrm>
            <a:off x="6553048" y="2429875"/>
            <a:ext cx="4587088" cy="286693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76 collections · 27 relationships found live</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03 SELECT</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Field-level control over what the agent can see and do, either shape of data.</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agent-walkthrough/screenshots/10-select-object-picked-fields.png"/>
          <p:cNvPicPr>
            <a:picLocks noChangeAspect="1"/>
          </p:cNvPicPr>
          <p:nvPr/>
        </p:nvPicPr>
        <p:blipFill>
          <a:blip r:embed="rId3"/>
          <a:stretch>
            <a:fillRect/>
          </a:stretch>
        </p:blipFill>
        <p:spPr>
          <a:xfrm>
            <a:off x="1051560" y="2429875"/>
            <a:ext cx="4587088" cy="286693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Account object — 121 fields selected</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agent-walkthrough/screenshots/09-select-object-picked-fields.png"/>
          <p:cNvPicPr>
            <a:picLocks noChangeAspect="1"/>
          </p:cNvPicPr>
          <p:nvPr/>
        </p:nvPicPr>
        <p:blipFill>
          <a:blip r:embed="rId4"/>
          <a:stretch>
            <a:fillRect/>
          </a:stretch>
        </p:blipFill>
        <p:spPr>
          <a:xfrm>
            <a:off x="6553048" y="2429875"/>
            <a:ext cx="4587088" cy="286693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AbhiApplications collection selected</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04 DEPLOY</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One-click Docker deploy, either backend — running behind a shared gateway in seconds.</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agent-walkthrough/screenshots/23-launch-deployed-running.png"/>
          <p:cNvPicPr>
            <a:picLocks noChangeAspect="1"/>
          </p:cNvPicPr>
          <p:nvPr/>
        </p:nvPicPr>
        <p:blipFill>
          <a:blip r:embed="rId3"/>
          <a:stretch>
            <a:fillRect/>
          </a:stretch>
        </p:blipFill>
        <p:spPr>
          <a:xfrm>
            <a:off x="1051560" y="2429875"/>
            <a:ext cx="4587088" cy="286693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sf-docs-demo — running on sf-docs-demo.localhost:8088</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agent-walkthrough/screenshots/22-launch-deployed-running.png"/>
          <p:cNvPicPr>
            <a:picLocks noChangeAspect="1"/>
          </p:cNvPicPr>
          <p:nvPr/>
        </p:nvPicPr>
        <p:blipFill>
          <a:blip r:embed="rId4"/>
          <a:stretch>
            <a:fillRect/>
          </a:stretch>
        </p:blipFill>
        <p:spPr>
          <a:xfrm>
            <a:off x="6553048" y="2429875"/>
            <a:ext cx="4587088" cy="286693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hr-docs-demo — running on hr-docs-demo.localhost:8088</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05 CHAT RESULT</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Real answers, from real data — the agent calling its own generated tools.</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agent-walkthrough/screenshots/26-chat-ui-answered.png"/>
          <p:cNvPicPr>
            <a:picLocks noChangeAspect="1"/>
          </p:cNvPicPr>
          <p:nvPr/>
        </p:nvPicPr>
        <p:blipFill>
          <a:blip r:embed="rId3"/>
          <a:stretch>
            <a:fillRect/>
          </a:stretch>
        </p:blipFill>
        <p:spPr>
          <a:xfrm>
            <a:off x="2344979" y="2148840"/>
            <a:ext cx="2000250" cy="342900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“How many accounts are there?” → “There is 1 account.”</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agent-walkthrough/screenshots/25-chat-ui-answered.png"/>
          <p:cNvPicPr>
            <a:picLocks noChangeAspect="1"/>
          </p:cNvPicPr>
          <p:nvPr/>
        </p:nvPicPr>
        <p:blipFill>
          <a:blip r:embed="rId4"/>
          <a:stretch>
            <a:fillRect/>
          </a:stretch>
        </p:blipFill>
        <p:spPr>
          <a:xfrm>
            <a:off x="7846466" y="2148840"/>
            <a:ext cx="2000250" cy="342900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“How many AbhiApplications records?” → 6 records</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2B2D33"/>
          </a:solidFill>
          <a:ln/>
        </p:spPr>
        <p:txBody>
          <a:bodyPr/>
          <a:lstStyle/>
          <a:p>
            <a:endParaRPr lang="en-US"/>
          </a:p>
        </p:txBody>
      </p:sp>
      <p:sp>
        <p:nvSpPr>
          <p:cNvPr id="3" name="Text 1"/>
          <p:cNvSpPr/>
          <p:nvPr/>
        </p:nvSpPr>
        <p:spPr>
          <a:xfrm>
            <a:off x="822960" y="256032"/>
            <a:ext cx="10058400" cy="548640"/>
          </a:xfrm>
          <a:prstGeom prst="rect">
            <a:avLst/>
          </a:prstGeom>
          <a:noFill/>
          <a:ln/>
        </p:spPr>
        <p:txBody>
          <a:bodyPr wrap="square" rtlCol="0" anchor="ctr"/>
          <a:lstStyle/>
          <a:p>
            <a:pPr marL="0" indent="0">
              <a:buNone/>
            </a:pPr>
            <a:r>
              <a:rPr lang="en-US" sz="2400" b="1" kern="0" spc="50" dirty="0">
                <a:solidFill>
                  <a:srgbClr val="FFFFFF"/>
                </a:solidFill>
                <a:latin typeface="Calibri" pitchFamily="34" charset="0"/>
                <a:ea typeface="Calibri" pitchFamily="34" charset="-122"/>
                <a:cs typeface="Calibri" pitchFamily="34" charset="-120"/>
              </a:rPr>
              <a:t>SEE IT IN ACTION  —  06 MULTI-AGENT ROUTING</a:t>
            </a:r>
            <a:endParaRPr lang="en-US" sz="2400" dirty="0"/>
          </a:p>
        </p:txBody>
      </p:sp>
      <p:sp>
        <p:nvSpPr>
          <p:cNvPr id="4" name="Shape 2"/>
          <p:cNvSpPr/>
          <p:nvPr/>
        </p:nvSpPr>
        <p:spPr>
          <a:xfrm>
            <a:off x="0" y="1051560"/>
            <a:ext cx="12191695" cy="54864"/>
          </a:xfrm>
          <a:prstGeom prst="rect">
            <a:avLst/>
          </a:prstGeom>
          <a:solidFill>
            <a:srgbClr val="F4801A"/>
          </a:solidFill>
          <a:ln/>
        </p:spPr>
        <p:txBody>
          <a:bodyPr/>
          <a:lstStyle/>
          <a:p>
            <a:endParaRPr lang="en-US"/>
          </a:p>
        </p:txBody>
      </p:sp>
      <p:sp>
        <p:nvSpPr>
          <p:cNvPr id="5" name="Text 3"/>
          <p:cNvSpPr/>
          <p:nvPr/>
        </p:nvSpPr>
        <p:spPr>
          <a:xfrm>
            <a:off x="822960" y="1170432"/>
            <a:ext cx="10515600" cy="320040"/>
          </a:xfrm>
          <a:prstGeom prst="rect">
            <a:avLst/>
          </a:prstGeom>
          <a:noFill/>
          <a:ln/>
        </p:spPr>
        <p:txBody>
          <a:bodyPr wrap="square" rtlCol="0" anchor="ctr"/>
          <a:lstStyle/>
          <a:p>
            <a:pPr marL="0" indent="0">
              <a:buNone/>
            </a:pPr>
            <a:r>
              <a:rPr lang="en-US" sz="1300" i="1" dirty="0">
                <a:solidFill>
                  <a:srgbClr val="4A4C56"/>
                </a:solidFill>
                <a:latin typeface="Calibri" pitchFamily="34" charset="0"/>
                <a:ea typeface="Calibri" pitchFamily="34" charset="-122"/>
                <a:cs typeface="Calibri" pitchFamily="34" charset="-120"/>
              </a:rPr>
              <a:t>Select more than one object, flip one switch — Studio auto-generates a Coordinator plus one specialist per object, keyword-routed. Same mechanism, either data source.</a:t>
            </a:r>
            <a:endParaRPr lang="en-US" sz="1300" dirty="0"/>
          </a:p>
        </p:txBody>
      </p:sp>
      <p:sp>
        <p:nvSpPr>
          <p:cNvPr id="6" name="Shape 4"/>
          <p:cNvSpPr/>
          <p:nvPr/>
        </p:nvSpPr>
        <p:spPr>
          <a:xfrm>
            <a:off x="822960"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7" name="Shape 5"/>
          <p:cNvSpPr/>
          <p:nvPr/>
        </p:nvSpPr>
        <p:spPr>
          <a:xfrm>
            <a:off x="822960" y="1600200"/>
            <a:ext cx="54864" cy="4663440"/>
          </a:xfrm>
          <a:prstGeom prst="rect">
            <a:avLst/>
          </a:prstGeom>
          <a:solidFill>
            <a:srgbClr val="00A1E0"/>
          </a:solidFill>
          <a:ln/>
        </p:spPr>
        <p:txBody>
          <a:bodyPr/>
          <a:lstStyle/>
          <a:p>
            <a:endParaRPr lang="en-US"/>
          </a:p>
        </p:txBody>
      </p:sp>
      <p:sp>
        <p:nvSpPr>
          <p:cNvPr id="8" name="Text 6"/>
          <p:cNvSpPr/>
          <p:nvPr/>
        </p:nvSpPr>
        <p:spPr>
          <a:xfrm>
            <a:off x="1051560" y="1746504"/>
            <a:ext cx="4587088" cy="274320"/>
          </a:xfrm>
          <a:prstGeom prst="rect">
            <a:avLst/>
          </a:prstGeom>
          <a:noFill/>
          <a:ln/>
        </p:spPr>
        <p:txBody>
          <a:bodyPr wrap="square" rtlCol="0" anchor="ctr"/>
          <a:lstStyle/>
          <a:p>
            <a:pPr marL="0" indent="0">
              <a:buNone/>
            </a:pPr>
            <a:r>
              <a:rPr lang="en-US" sz="1200" b="1" kern="0" spc="150" dirty="0">
                <a:solidFill>
                  <a:srgbClr val="00A1E0"/>
                </a:solidFill>
                <a:latin typeface="Calibri" pitchFamily="34" charset="0"/>
                <a:ea typeface="Calibri" pitchFamily="34" charset="-122"/>
                <a:cs typeface="Calibri" pitchFamily="34" charset="-120"/>
              </a:rPr>
              <a:t>SALESFORCE</a:t>
            </a:r>
            <a:endParaRPr lang="en-US" sz="1200" dirty="0"/>
          </a:p>
        </p:txBody>
      </p:sp>
      <p:pic>
        <p:nvPicPr>
          <p:cNvPr id="9" name="Image 0" descr="/Users/vijayreddy/github/AgentStudio/docs/salesforce-multiagent-walkthrough/screenshots/13-configure-orchestration-registry.png"/>
          <p:cNvPicPr>
            <a:picLocks noChangeAspect="1"/>
          </p:cNvPicPr>
          <p:nvPr/>
        </p:nvPicPr>
        <p:blipFill>
          <a:blip r:embed="rId3"/>
          <a:stretch>
            <a:fillRect/>
          </a:stretch>
        </p:blipFill>
        <p:spPr>
          <a:xfrm>
            <a:off x="1051560" y="2429875"/>
            <a:ext cx="4587088" cy="2866930"/>
          </a:xfrm>
          <a:prstGeom prst="rect">
            <a:avLst/>
          </a:prstGeom>
        </p:spPr>
      </p:pic>
      <p:sp>
        <p:nvSpPr>
          <p:cNvPr id="10" name="Text 7"/>
          <p:cNvSpPr/>
          <p:nvPr/>
        </p:nvSpPr>
        <p:spPr>
          <a:xfrm>
            <a:off x="1051560"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Account + Contact + Opportunity → Coordinator + 3 specialists, auto-generated</a:t>
            </a:r>
            <a:endParaRPr lang="en-US" sz="1150" dirty="0"/>
          </a:p>
        </p:txBody>
      </p:sp>
      <p:sp>
        <p:nvSpPr>
          <p:cNvPr id="11" name="Shape 8"/>
          <p:cNvSpPr/>
          <p:nvPr/>
        </p:nvSpPr>
        <p:spPr>
          <a:xfrm>
            <a:off x="6324448" y="1600200"/>
            <a:ext cx="5044288" cy="4663440"/>
          </a:xfrm>
          <a:prstGeom prst="roundRect">
            <a:avLst>
              <a:gd name="adj" fmla="val 980"/>
            </a:avLst>
          </a:prstGeom>
          <a:solidFill>
            <a:srgbClr val="FFFFFF"/>
          </a:solidFill>
          <a:ln w="12700">
            <a:solidFill>
              <a:srgbClr val="E3E7EF"/>
            </a:solidFill>
            <a:prstDash val="solid"/>
          </a:ln>
        </p:spPr>
        <p:txBody>
          <a:bodyPr/>
          <a:lstStyle/>
          <a:p>
            <a:endParaRPr lang="en-US"/>
          </a:p>
        </p:txBody>
      </p:sp>
      <p:sp>
        <p:nvSpPr>
          <p:cNvPr id="12" name="Shape 9"/>
          <p:cNvSpPr/>
          <p:nvPr/>
        </p:nvSpPr>
        <p:spPr>
          <a:xfrm>
            <a:off x="6324448" y="1600200"/>
            <a:ext cx="54864" cy="4663440"/>
          </a:xfrm>
          <a:prstGeom prst="rect">
            <a:avLst/>
          </a:prstGeom>
          <a:solidFill>
            <a:srgbClr val="47A248"/>
          </a:solidFill>
          <a:ln/>
        </p:spPr>
        <p:txBody>
          <a:bodyPr/>
          <a:lstStyle/>
          <a:p>
            <a:endParaRPr lang="en-US"/>
          </a:p>
        </p:txBody>
      </p:sp>
      <p:sp>
        <p:nvSpPr>
          <p:cNvPr id="13" name="Text 10"/>
          <p:cNvSpPr/>
          <p:nvPr/>
        </p:nvSpPr>
        <p:spPr>
          <a:xfrm>
            <a:off x="6553048" y="1746504"/>
            <a:ext cx="4587088" cy="274320"/>
          </a:xfrm>
          <a:prstGeom prst="rect">
            <a:avLst/>
          </a:prstGeom>
          <a:noFill/>
          <a:ln/>
        </p:spPr>
        <p:txBody>
          <a:bodyPr wrap="square" rtlCol="0" anchor="ctr"/>
          <a:lstStyle/>
          <a:p>
            <a:pPr marL="0" indent="0">
              <a:buNone/>
            </a:pPr>
            <a:r>
              <a:rPr lang="en-US" sz="1200" b="1" kern="0" spc="150" dirty="0">
                <a:solidFill>
                  <a:srgbClr val="47A248"/>
                </a:solidFill>
                <a:latin typeface="Calibri" pitchFamily="34" charset="0"/>
                <a:ea typeface="Calibri" pitchFamily="34" charset="-122"/>
                <a:cs typeface="Calibri" pitchFamily="34" charset="-120"/>
              </a:rPr>
              <a:t>MONGODB</a:t>
            </a:r>
            <a:endParaRPr lang="en-US" sz="1200" dirty="0"/>
          </a:p>
        </p:txBody>
      </p:sp>
      <p:pic>
        <p:nvPicPr>
          <p:cNvPr id="14" name="Image 1" descr="/Users/vijayreddy/github/AgentStudio/docs/mongodb-multiagent-walkthrough/screenshots/13-configure-orchestration-registry.png"/>
          <p:cNvPicPr>
            <a:picLocks noChangeAspect="1"/>
          </p:cNvPicPr>
          <p:nvPr/>
        </p:nvPicPr>
        <p:blipFill>
          <a:blip r:embed="rId4"/>
          <a:stretch>
            <a:fillRect/>
          </a:stretch>
        </p:blipFill>
        <p:spPr>
          <a:xfrm>
            <a:off x="6553048" y="2429875"/>
            <a:ext cx="4587088" cy="2866930"/>
          </a:xfrm>
          <a:prstGeom prst="rect">
            <a:avLst/>
          </a:prstGeom>
        </p:spPr>
      </p:pic>
      <p:sp>
        <p:nvSpPr>
          <p:cNvPr id="15" name="Text 11"/>
          <p:cNvSpPr/>
          <p:nvPr/>
        </p:nvSpPr>
        <p:spPr>
          <a:xfrm>
            <a:off x="6553048" y="5696712"/>
            <a:ext cx="4587088" cy="457200"/>
          </a:xfrm>
          <a:prstGeom prst="rect">
            <a:avLst/>
          </a:prstGeom>
          <a:noFill/>
          <a:ln/>
        </p:spPr>
        <p:txBody>
          <a:bodyPr wrap="square" rtlCol="0" anchor="t"/>
          <a:lstStyle/>
          <a:p>
            <a:pPr marL="0" indent="0" algn="ctr">
              <a:buNone/>
            </a:pPr>
            <a:r>
              <a:rPr lang="en-US" sz="1150" dirty="0">
                <a:solidFill>
                  <a:srgbClr val="2B2F3A"/>
                </a:solidFill>
                <a:latin typeface="Calibri" pitchFamily="34" charset="0"/>
                <a:ea typeface="Calibri" pitchFamily="34" charset="-122"/>
                <a:cs typeface="Calibri" pitchFamily="34" charset="-120"/>
              </a:rPr>
              <a:t>Customers + Order + products → Coordinator + 3 specialists, auto-generated</a:t>
            </a:r>
            <a:endParaRPr lang="en-US" sz="1150" dirty="0"/>
          </a:p>
        </p:txBody>
      </p:sp>
      <p:sp>
        <p:nvSpPr>
          <p:cNvPr id="16" name="Text 12"/>
          <p:cNvSpPr/>
          <p:nvPr/>
        </p:nvSpPr>
        <p:spPr>
          <a:xfrm>
            <a:off x="457200" y="6473952"/>
            <a:ext cx="7315200" cy="274320"/>
          </a:xfrm>
          <a:prstGeom prst="rect">
            <a:avLst/>
          </a:prstGeom>
          <a:noFill/>
          <a:ln/>
        </p:spPr>
        <p:txBody>
          <a:bodyPr wrap="square" rtlCol="0" anchor="ctr"/>
          <a:lstStyle/>
          <a:p>
            <a:pPr marL="0" indent="0">
              <a:buNone/>
            </a:pPr>
            <a:r>
              <a:rPr lang="en-US" sz="900" b="1" kern="0" spc="200" dirty="0">
                <a:solidFill>
                  <a:srgbClr val="4A4C56"/>
                </a:solidFill>
                <a:latin typeface="Calibri" pitchFamily="34" charset="0"/>
                <a:ea typeface="Calibri" pitchFamily="34" charset="-122"/>
                <a:cs typeface="Calibri" pitchFamily="34" charset="-120"/>
              </a:rPr>
              <a:t>SEE IT IN ACTION</a:t>
            </a:r>
            <a:endParaRPr lang="en-US" sz="900" dirty="0"/>
          </a:p>
        </p:txBody>
      </p:sp>
      <p:sp>
        <p:nvSpPr>
          <p:cNvPr id="17" name="Text 13"/>
          <p:cNvSpPr/>
          <p:nvPr/>
        </p:nvSpPr>
        <p:spPr>
          <a:xfrm>
            <a:off x="11277295" y="6473952"/>
            <a:ext cx="548640" cy="274320"/>
          </a:xfrm>
          <a:prstGeom prst="rect">
            <a:avLst/>
          </a:prstGeom>
          <a:noFill/>
          <a:ln/>
        </p:spPr>
        <p:txBody>
          <a:bodyPr wrap="square" rtlCol="0" anchor="ctr"/>
          <a:lstStyle/>
          <a:p>
            <a:pPr marL="0" indent="0" algn="r">
              <a:buNone/>
            </a:pPr>
            <a:r>
              <a:rPr lang="en-US" sz="900" dirty="0">
                <a:solidFill>
                  <a:srgbClr val="4A4C56"/>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2B2D3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ln/>
        </p:spPr>
        <p:txBody>
          <a:bodyPr/>
          <a:lstStyle/>
          <a:p>
            <a:endParaRPr lang="en-US"/>
          </a:p>
        </p:txBody>
      </p:sp>
      <p:sp>
        <p:nvSpPr>
          <p:cNvPr id="9" name="Text 7"/>
          <p:cNvSpPr/>
          <p:nvPr/>
        </p:nvSpPr>
        <p:spPr>
          <a:xfrm>
            <a:off x="822960" y="2331720"/>
            <a:ext cx="10515600" cy="7772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FROM INTELLIGENCE</a:t>
            </a:r>
            <a:endParaRPr lang="en-US" sz="4400" dirty="0"/>
          </a:p>
        </p:txBody>
      </p:sp>
      <p:sp>
        <p:nvSpPr>
          <p:cNvPr id="10" name="Text 8"/>
          <p:cNvSpPr/>
          <p:nvPr/>
        </p:nvSpPr>
        <p:spPr>
          <a:xfrm>
            <a:off x="822960" y="3063240"/>
            <a:ext cx="10515600" cy="7772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TO </a:t>
            </a:r>
            <a:r>
              <a:rPr lang="en-US" sz="4400" b="1" dirty="0">
                <a:solidFill>
                  <a:srgbClr val="F4801A"/>
                </a:solidFill>
                <a:latin typeface="Calibri" pitchFamily="34" charset="0"/>
                <a:ea typeface="Calibri" pitchFamily="34" charset="-122"/>
                <a:cs typeface="Calibri" pitchFamily="34" charset="-120"/>
              </a:rPr>
              <a:t>ACTION.</a:t>
            </a:r>
            <a:endParaRPr lang="en-US" sz="4400" dirty="0"/>
          </a:p>
        </p:txBody>
      </p:sp>
      <p:sp>
        <p:nvSpPr>
          <p:cNvPr id="11" name="Shape 9"/>
          <p:cNvSpPr/>
          <p:nvPr/>
        </p:nvSpPr>
        <p:spPr>
          <a:xfrm>
            <a:off x="868680" y="3977640"/>
            <a:ext cx="1188720" cy="45720"/>
          </a:xfrm>
          <a:prstGeom prst="rect">
            <a:avLst/>
          </a:prstGeom>
          <a:solidFill>
            <a:srgbClr val="F4801A"/>
          </a:solidFill>
          <a:ln/>
        </p:spPr>
        <p:txBody>
          <a:bodyPr/>
          <a:lstStyle/>
          <a:p>
            <a:endParaRPr lang="en-US"/>
          </a:p>
        </p:txBody>
      </p:sp>
      <p:sp>
        <p:nvSpPr>
          <p:cNvPr id="12" name="Text 10"/>
          <p:cNvSpPr/>
          <p:nvPr/>
        </p:nvSpPr>
        <p:spPr>
          <a:xfrm>
            <a:off x="822960" y="4206240"/>
            <a:ext cx="8686800" cy="685800"/>
          </a:xfrm>
          <a:prstGeom prst="rect">
            <a:avLst/>
          </a:prstGeom>
          <a:noFill/>
          <a:ln/>
        </p:spPr>
        <p:txBody>
          <a:bodyPr wrap="square" rtlCol="0" anchor="ctr"/>
          <a:lstStyle/>
          <a:p>
            <a:pPr marL="0" indent="0">
              <a:buNone/>
            </a:pPr>
            <a:r>
              <a:rPr lang="en-US" sz="1700" i="1" dirty="0">
                <a:solidFill>
                  <a:srgbClr val="D7DBE5"/>
                </a:solidFill>
                <a:latin typeface="Calibri" pitchFamily="34" charset="0"/>
                <a:ea typeface="Calibri" pitchFamily="34" charset="-122"/>
                <a:cs typeface="Calibri" pitchFamily="34" charset="-120"/>
              </a:rPr>
              <a:t>Let's connect your data, discover its structure, and deploy a working AI agent — this week, not next quarter.</a:t>
            </a:r>
            <a:endParaRPr lang="en-US" sz="1700" dirty="0"/>
          </a:p>
        </p:txBody>
      </p:sp>
      <p:pic>
        <p:nvPicPr>
          <p:cNvPr id="13" name="Image 0" descr="/Users/vijayreddy/github/AgentStudio/docs/ForPresentation/Actoryx_V2_reversed.png"/>
          <p:cNvPicPr>
            <a:picLocks noChangeAspect="1"/>
          </p:cNvPicPr>
          <p:nvPr/>
        </p:nvPicPr>
        <p:blipFill>
          <a:blip r:embed="rId3"/>
          <a:stretch>
            <a:fillRect/>
          </a:stretch>
        </p:blipFill>
        <p:spPr>
          <a:xfrm>
            <a:off x="822960" y="5532120"/>
            <a:ext cx="1920240" cy="1261872"/>
          </a:xfrm>
          <a:prstGeom prst="rect">
            <a:avLst/>
          </a:prstGeom>
        </p:spPr>
      </p:pic>
      <p:sp>
        <p:nvSpPr>
          <p:cNvPr id="14" name="Text 11"/>
          <p:cNvSpPr/>
          <p:nvPr/>
        </p:nvSpPr>
        <p:spPr>
          <a:xfrm>
            <a:off x="8534095" y="5989320"/>
            <a:ext cx="2926080" cy="365760"/>
          </a:xfrm>
          <a:prstGeom prst="rect">
            <a:avLst/>
          </a:prstGeom>
          <a:noFill/>
          <a:ln/>
        </p:spPr>
        <p:txBody>
          <a:bodyPr wrap="square" rtlCol="0" anchor="ctr"/>
          <a:lstStyle/>
          <a:p>
            <a:pPr marL="0" indent="0" algn="r">
              <a:buNone/>
            </a:pPr>
            <a:r>
              <a:rPr lang="en-US" sz="1300" b="1" dirty="0">
                <a:solidFill>
                  <a:srgbClr val="FDA92D"/>
                </a:solidFill>
                <a:latin typeface="Calibri" pitchFamily="34" charset="0"/>
                <a:ea typeface="Calibri" pitchFamily="34" charset="-122"/>
                <a:cs typeface="Calibri" pitchFamily="34" charset="-120"/>
              </a:rPr>
              <a:t>www.actoryx.ai</a:t>
            </a:r>
            <a:endParaRPr lang="en-US" sz="1300" dirty="0"/>
          </a:p>
        </p:txBody>
      </p:sp>
      <p:sp>
        <p:nvSpPr>
          <p:cNvPr id="15" name="Text 12"/>
          <p:cNvSpPr/>
          <p:nvPr/>
        </p:nvSpPr>
        <p:spPr>
          <a:xfrm>
            <a:off x="8534095" y="6263640"/>
            <a:ext cx="2926080" cy="365760"/>
          </a:xfrm>
          <a:prstGeom prst="rect">
            <a:avLst/>
          </a:prstGeom>
          <a:noFill/>
          <a:ln/>
        </p:spPr>
        <p:txBody>
          <a:bodyPr wrap="square" rtlCol="0" anchor="ctr"/>
          <a:lstStyle/>
          <a:p>
            <a:pPr marL="0" indent="0" algn="r">
              <a:buNone/>
            </a:pPr>
            <a:r>
              <a:rPr lang="en-US" sz="1100" dirty="0" err="1">
                <a:solidFill>
                  <a:srgbClr val="9AA3B2"/>
                </a:solidFill>
                <a:latin typeface="Calibri" pitchFamily="34" charset="0"/>
                <a:ea typeface="Calibri" pitchFamily="34" charset="-122"/>
                <a:cs typeface="Calibri" pitchFamily="34" charset="-120"/>
              </a:rPr>
              <a:t>Vijay.reddy@actoryx.ai</a:t>
            </a:r>
            <a:endParaRPr lang="en-US" sz="1100" dirty="0"/>
          </a:p>
        </p:txBody>
      </p:sp>
      <p:sp>
        <p:nvSpPr>
          <p:cNvPr id="16" name="Shape 1">
            <a:extLst>
              <a:ext uri="{FF2B5EF4-FFF2-40B4-BE49-F238E27FC236}">
                <a16:creationId xmlns:a16="http://schemas.microsoft.com/office/drawing/2014/main" id="{5B893E88-C93C-AAF0-BA09-153531936714}"/>
              </a:ext>
            </a:extLst>
          </p:cNvPr>
          <p:cNvSpPr/>
          <p:nvPr/>
        </p:nvSpPr>
        <p:spPr>
          <a:xfrm>
            <a:off x="9966960" y="1959934"/>
            <a:ext cx="91440" cy="91440"/>
          </a:xfrm>
          <a:prstGeom prst="ellipse">
            <a:avLst/>
          </a:prstGeom>
          <a:solidFill>
            <a:srgbClr val="5B6172"/>
          </a:solidFill>
          <a:ln/>
        </p:spPr>
        <p:txBody>
          <a:bodyPr/>
          <a:lstStyle/>
          <a:p>
            <a:endParaRPr lang="en-US"/>
          </a:p>
        </p:txBody>
      </p:sp>
      <p:sp>
        <p:nvSpPr>
          <p:cNvPr id="17" name="Shape 2">
            <a:extLst>
              <a:ext uri="{FF2B5EF4-FFF2-40B4-BE49-F238E27FC236}">
                <a16:creationId xmlns:a16="http://schemas.microsoft.com/office/drawing/2014/main" id="{5AC952D6-3AE7-A6B7-4987-DFFCBEDE3AD7}"/>
              </a:ext>
            </a:extLst>
          </p:cNvPr>
          <p:cNvSpPr/>
          <p:nvPr/>
        </p:nvSpPr>
        <p:spPr>
          <a:xfrm>
            <a:off x="10195560" y="1685614"/>
            <a:ext cx="118872" cy="118872"/>
          </a:xfrm>
          <a:prstGeom prst="ellipse">
            <a:avLst/>
          </a:prstGeom>
          <a:solidFill>
            <a:srgbClr val="6B7280"/>
          </a:solidFill>
          <a:ln/>
        </p:spPr>
        <p:txBody>
          <a:bodyPr/>
          <a:lstStyle/>
          <a:p>
            <a:endParaRPr lang="en-US"/>
          </a:p>
        </p:txBody>
      </p:sp>
      <p:sp>
        <p:nvSpPr>
          <p:cNvPr id="18" name="Shape 3">
            <a:extLst>
              <a:ext uri="{FF2B5EF4-FFF2-40B4-BE49-F238E27FC236}">
                <a16:creationId xmlns:a16="http://schemas.microsoft.com/office/drawing/2014/main" id="{90017D93-7BCD-DE93-B763-867A0CBC6EAB}"/>
              </a:ext>
            </a:extLst>
          </p:cNvPr>
          <p:cNvSpPr/>
          <p:nvPr/>
        </p:nvSpPr>
        <p:spPr>
          <a:xfrm>
            <a:off x="10442448" y="1411294"/>
            <a:ext cx="146304" cy="146304"/>
          </a:xfrm>
          <a:prstGeom prst="ellipse">
            <a:avLst/>
          </a:prstGeom>
          <a:solidFill>
            <a:srgbClr val="FDA92D"/>
          </a:solidFill>
          <a:ln/>
        </p:spPr>
        <p:txBody>
          <a:bodyPr/>
          <a:lstStyle/>
          <a:p>
            <a:endParaRPr lang="en-US"/>
          </a:p>
        </p:txBody>
      </p:sp>
      <p:sp>
        <p:nvSpPr>
          <p:cNvPr id="19" name="Shape 4">
            <a:extLst>
              <a:ext uri="{FF2B5EF4-FFF2-40B4-BE49-F238E27FC236}">
                <a16:creationId xmlns:a16="http://schemas.microsoft.com/office/drawing/2014/main" id="{46283321-DDD9-B742-BF0D-887DCED43738}"/>
              </a:ext>
            </a:extLst>
          </p:cNvPr>
          <p:cNvSpPr/>
          <p:nvPr/>
        </p:nvSpPr>
        <p:spPr>
          <a:xfrm>
            <a:off x="10716768" y="1164406"/>
            <a:ext cx="182880" cy="182880"/>
          </a:xfrm>
          <a:prstGeom prst="ellipse">
            <a:avLst/>
          </a:prstGeom>
          <a:solidFill>
            <a:srgbClr val="FDA92D"/>
          </a:solidFill>
          <a:ln/>
        </p:spPr>
        <p:txBody>
          <a:bodyPr/>
          <a:lstStyle/>
          <a:p>
            <a:endParaRPr lang="en-US"/>
          </a:p>
        </p:txBody>
      </p:sp>
      <p:sp>
        <p:nvSpPr>
          <p:cNvPr id="20" name="Shape 5">
            <a:extLst>
              <a:ext uri="{FF2B5EF4-FFF2-40B4-BE49-F238E27FC236}">
                <a16:creationId xmlns:a16="http://schemas.microsoft.com/office/drawing/2014/main" id="{33DA6ED6-0D24-809B-8B96-3495DB999FBE}"/>
              </a:ext>
            </a:extLst>
          </p:cNvPr>
          <p:cNvSpPr/>
          <p:nvPr/>
        </p:nvSpPr>
        <p:spPr>
          <a:xfrm>
            <a:off x="11018520" y="944950"/>
            <a:ext cx="237744" cy="237744"/>
          </a:xfrm>
          <a:prstGeom prst="ellipse">
            <a:avLst/>
          </a:prstGeom>
          <a:solidFill>
            <a:srgbClr val="F4801A"/>
          </a:solidFill>
          <a:ln/>
        </p:spPr>
        <p:txBody>
          <a:bodyPr/>
          <a:lstStyle/>
          <a:p>
            <a:endParaRPr lang="en-US"/>
          </a:p>
        </p:txBody>
      </p:sp>
      <p:sp>
        <p:nvSpPr>
          <p:cNvPr id="21" name="Shape 6">
            <a:extLst>
              <a:ext uri="{FF2B5EF4-FFF2-40B4-BE49-F238E27FC236}">
                <a16:creationId xmlns:a16="http://schemas.microsoft.com/office/drawing/2014/main" id="{9E644AED-DEE5-4451-8D8F-399976141A63}"/>
              </a:ext>
            </a:extLst>
          </p:cNvPr>
          <p:cNvSpPr/>
          <p:nvPr/>
        </p:nvSpPr>
        <p:spPr>
          <a:xfrm>
            <a:off x="11384280" y="743782"/>
            <a:ext cx="310896" cy="310896"/>
          </a:xfrm>
          <a:prstGeom prst="ellipse">
            <a:avLst/>
          </a:prstGeom>
          <a:solidFill>
            <a:srgbClr val="F4801A"/>
          </a:solidFill>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664</Words>
  <Application>Microsoft Macintosh PowerPoint</Application>
  <PresentationFormat>Widescreen</PresentationFormat>
  <Paragraphs>136</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Actoryx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Actoryx Agent Studio</dc:title>
  <dc:subject>PptxGenJS Presentation</dc:subject>
  <dc:creator>Actoryx</dc:creator>
  <cp:lastModifiedBy>Vijaya Kumar Reddy Maddela</cp:lastModifiedBy>
  <cp:revision>5</cp:revision>
  <dcterms:created xsi:type="dcterms:W3CDTF">2026-08-07T18:32:20Z</dcterms:created>
  <dcterms:modified xsi:type="dcterms:W3CDTF">2026-08-08T03:22:58Z</dcterms:modified>
</cp:coreProperties>
</file>